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8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mailto:employer.engagement@eastsussex.gov.uk" TargetMode="External"/><Relationship Id="rId2" Type="http://schemas.openxmlformats.org/officeDocument/2006/relationships/hyperlink" Target="mailto:pensions@eastsussex.gov.uk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mailto:pensionfundinvestment@eastsussex.gov.uk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4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9EA3-D9F9-49DB-9F6E-21E3F0C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A61F0-04A8-487B-AB10-E05DEBEA6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BD042-8ECB-498A-B8BE-734FDA0B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6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20F7D-4316-4724-9847-21075E3C0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9A0A4-64C6-45EC-9838-175D40D7F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F328-13F4-4669-A314-1F5679F1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149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GB" dirty="0"/>
              <a:t>www.eastsussexpensionfund.org</a:t>
            </a: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Administration and general enquiries: </a:t>
            </a:r>
            <a:r>
              <a:rPr lang="en-GB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pensions@eastsussex.gov.uk</a:t>
            </a:r>
            <a:endParaRPr lang="en-GB" b="0" i="0" u="sng" dirty="0">
              <a:effectLst/>
            </a:endParaRPr>
          </a:p>
          <a:p>
            <a:r>
              <a:rPr lang="en-GB" b="0" i="0" dirty="0">
                <a:effectLst/>
              </a:rPr>
              <a:t>Employer engagement </a:t>
            </a:r>
            <a:r>
              <a:rPr lang="en-GB" dirty="0"/>
              <a:t>team: </a:t>
            </a:r>
            <a:r>
              <a:rPr lang="en-GB" b="0" i="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employer.engagement@eastsussex.gov.uk</a:t>
            </a:r>
            <a:endParaRPr lang="en-GB" b="0" i="0" u="sng" dirty="0">
              <a:effectLst/>
            </a:endParaRPr>
          </a:p>
          <a:p>
            <a:r>
              <a:rPr lang="en-GB" dirty="0"/>
              <a:t>Investment enquiries: </a:t>
            </a:r>
            <a:r>
              <a:rPr lang="en-GB" b="0" i="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pensionfundinvestments@eastsussex.gov.uk</a:t>
            </a:r>
            <a:endParaRPr lang="en-GB" b="0" i="0" dirty="0">
              <a:effectLst/>
            </a:endParaRPr>
          </a:p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04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D1F2-B244-4EA6-A8D3-EE3488FA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  <a:noFill/>
          <a:ln w="3175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9C43-5D85-4E03-9FA2-6C709D2FA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18866-F643-4D0B-9998-DDCA9182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6750" y="6356351"/>
            <a:ext cx="3067050" cy="31335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B247E-C600-4943-AAF6-D0FEC7D34C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1"/>
            <a:ext cx="2371852" cy="2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EDAE-9CDF-415E-BCA8-4C68CB5E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8A626-42FD-45DB-8AC7-85378614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8E79-4F02-40D1-B9E4-2916FD66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5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0CA5-E6CA-4FC6-A2B3-2BFD78E0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E78AA-D0AB-45AA-959E-9E25AD7D2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5E23-7648-44C2-90D1-1B30E44E9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D60BC-02F8-49FE-B848-510F1287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0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869F-4F6D-45FA-B08A-8E174B74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FD341-E9E2-4F08-93AF-E4A70CE9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7F3AD-1793-4651-89FD-7DAA6AF4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90D78-8116-41E0-A749-D47EE078A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9A417-6247-4D20-8F76-248174D03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5068D-F17E-43D0-A2F8-A0BDCFEB7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9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07EB-D4FE-4F3C-9F38-A34F647E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4191B-EFFB-450F-96CB-667FEC59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0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2903F-8054-4F3D-969A-DAB807D5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6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E9EA-1CCB-4FBF-9B07-75C1F1F9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80366-98B8-44C5-832A-9CEF40C9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76985-6087-481E-9781-E57D1C720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EAC40-CC6A-41E0-AE8A-3375848D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8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C7F5-C077-4917-B5D6-9D9B2299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FE833-FFEF-445A-A0C3-D9EF13A89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90BFD-D9FC-4321-9FBD-A22C11ABD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E5E70-ED95-4A15-89B5-8FF87CB1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8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5EC18-933A-48D4-90ED-880DF5FD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CAB36-86CA-4BA9-B55C-5F71BC588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1BFC4-F811-409D-830B-C6310821B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8825A"/>
                </a:solidFill>
              </a:defRPr>
            </a:lvl1pPr>
          </a:lstStyle>
          <a:p>
            <a:fld id="{A6AFA2AB-558C-4D0E-A555-5FCCAA82F76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8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825A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SCC.PensionsLGPS31@eastsussex.gov.uk" TargetMode="External"/><Relationship Id="rId2" Type="http://schemas.openxmlformats.org/officeDocument/2006/relationships/hyperlink" Target="mailto:Employer.engagement@eastsussex.gov.u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887EC.3977BE1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B8A-3F2F-42C2-8F00-D968B6C31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Employer obligations: </a:t>
            </a:r>
            <a:r>
              <a:rPr lang="en-GB" sz="5400" dirty="0"/>
              <a:t>Contributions &amp; LGPS31 Forms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B4622-559C-45B9-855D-22080B996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2300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dirty="0"/>
              <a:t>Dillon Piggott</a:t>
            </a:r>
          </a:p>
          <a:p>
            <a:r>
              <a:rPr lang="en-GB" sz="3200" dirty="0"/>
              <a:t>CIPFA Accounts and Investments Apprentice</a:t>
            </a:r>
          </a:p>
          <a:p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0A3809-AD0D-8315-338F-EEADF5A993D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52631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Double check forms prior to sending</a:t>
            </a:r>
          </a:p>
          <a:p>
            <a:r>
              <a:rPr lang="en-GB" sz="2400" dirty="0"/>
              <a:t>Send in advance of deadlines (Form 18</a:t>
            </a:r>
            <a:r>
              <a:rPr lang="en-GB" sz="2400" baseline="30000" dirty="0"/>
              <a:t>th</a:t>
            </a:r>
            <a:r>
              <a:rPr lang="en-GB" sz="2400" dirty="0"/>
              <a:t>, Payment 19</a:t>
            </a:r>
            <a:r>
              <a:rPr lang="en-GB" sz="2400" baseline="30000" dirty="0"/>
              <a:t>th</a:t>
            </a:r>
            <a:r>
              <a:rPr lang="en-GB" sz="2400" dirty="0"/>
              <a:t>)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Any problems, Please reach out: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Employer.engagement@eastsussex.gov.uk</a:t>
            </a:r>
            <a:endParaRPr lang="en-GB" sz="2400" dirty="0"/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ESCC.PensionsLGPS31@eastsussex.gov.uk</a:t>
            </a:r>
            <a:endParaRPr lang="en-GB" sz="2400" dirty="0"/>
          </a:p>
          <a:p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382008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0286-08C3-49AD-A72F-209C44449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362" y="1865313"/>
            <a:ext cx="9144000" cy="2387600"/>
          </a:xfrm>
        </p:spPr>
        <p:txBody>
          <a:bodyPr/>
          <a:lstStyle/>
          <a:p>
            <a:r>
              <a:rPr lang="en-GB" b="1" dirty="0"/>
              <a:t>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341451-124C-80AC-89AD-1E4F0B7B724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96273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3600" b="1" dirty="0"/>
              <a:t>What we’ll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437026"/>
            <a:ext cx="4581525" cy="4351338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LGPS forms &amp;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-Connect</a:t>
            </a:r>
          </a:p>
          <a:p>
            <a:endParaRPr lang="en-US" altLang="en-US" sz="2400" dirty="0"/>
          </a:p>
          <a:p>
            <a:r>
              <a:rPr lang="en-US" altLang="en-US" sz="2400" dirty="0"/>
              <a:t>LGPS forms – what we require</a:t>
            </a:r>
          </a:p>
          <a:p>
            <a:endParaRPr lang="en-US" altLang="en-US" sz="2400" dirty="0"/>
          </a:p>
          <a:p>
            <a:r>
              <a:rPr lang="en-US" altLang="en-US" sz="2400" dirty="0"/>
              <a:t>Checks we perform</a:t>
            </a:r>
          </a:p>
          <a:p>
            <a:endParaRPr lang="en-US" altLang="en-US" sz="2400" dirty="0"/>
          </a:p>
          <a:p>
            <a:r>
              <a:rPr lang="en-US" altLang="en-US" sz="2400" dirty="0"/>
              <a:t>Cheque Payers</a:t>
            </a:r>
          </a:p>
          <a:p>
            <a:endParaRPr lang="en-US" altLang="en-US" sz="2400" dirty="0"/>
          </a:p>
          <a:p>
            <a:r>
              <a:rPr lang="en-US" altLang="en-US" sz="2400" dirty="0"/>
              <a:t>Payments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A4F125-6E5C-1BE0-A1C3-C29AB0AB6FAA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6" name="Picture 5" descr="Text, whiteboard&#10;&#10;Description automatically generated">
            <a:extLst>
              <a:ext uri="{FF2B5EF4-FFF2-40B4-BE49-F238E27FC236}">
                <a16:creationId xmlns:a16="http://schemas.microsoft.com/office/drawing/2014/main" id="{A081540E-9164-3D4F-D553-20EAA69EA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562" y="1490673"/>
            <a:ext cx="6228000" cy="3943903"/>
          </a:xfrm>
          <a:prstGeom prst="rect">
            <a:avLst/>
          </a:prstGeom>
          <a:ln w="25400">
            <a:solidFill>
              <a:srgbClr val="28825A"/>
            </a:solidFill>
          </a:ln>
        </p:spPr>
      </p:pic>
    </p:spTree>
    <p:extLst>
      <p:ext uri="{BB962C8B-B14F-4D97-AF65-F5344CB8AC3E}">
        <p14:creationId xmlns:p14="http://schemas.microsoft.com/office/powerpoint/2010/main" val="304741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LGPS forms &amp; </a:t>
            </a:r>
            <a:r>
              <a:rPr lang="en-GB" sz="3600" b="1" dirty="0" err="1"/>
              <a:t>i</a:t>
            </a:r>
            <a:r>
              <a:rPr lang="en-GB" sz="3600" b="1" dirty="0"/>
              <a:t>-Connect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2648"/>
            <a:ext cx="10328645" cy="4351338"/>
          </a:xfrm>
        </p:spPr>
        <p:txBody>
          <a:bodyPr/>
          <a:lstStyle/>
          <a:p>
            <a:r>
              <a:rPr lang="en-GB" dirty="0"/>
              <a:t>Please keep sending in LGPS 31 forms alongside </a:t>
            </a:r>
            <a:r>
              <a:rPr lang="en-GB" dirty="0" err="1"/>
              <a:t>i</a:t>
            </a:r>
            <a:r>
              <a:rPr lang="en-GB" dirty="0"/>
              <a:t>-Connect submissions</a:t>
            </a:r>
          </a:p>
          <a:p>
            <a:endParaRPr lang="en-GB" dirty="0"/>
          </a:p>
          <a:p>
            <a:r>
              <a:rPr lang="en-GB" dirty="0"/>
              <a:t>This allows us to match </a:t>
            </a:r>
            <a:r>
              <a:rPr lang="en-GB" dirty="0" err="1"/>
              <a:t>i</a:t>
            </a:r>
            <a:r>
              <a:rPr lang="en-GB" dirty="0"/>
              <a:t>-Connect data to LGPS data while in the transition period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C6B19-7A64-DF3B-207A-07E9E8F61040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55498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LGPS forms – what we require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38" y="1774826"/>
            <a:ext cx="5343525" cy="435133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Make sure all amounts are in the correct sections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Check the Month figure is correct before submitting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Split the Employer % as per the values listed – we need this split for reporting purposes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If making an adjustment, please list the code and a brief description of what the payment relates to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3B6B2F40-DFD1-42FA-943E-E1C84DD172A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600201"/>
            <a:ext cx="5042856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095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95957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LGPS forms – what we require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41537"/>
            <a:ext cx="5191125" cy="4351338"/>
          </a:xfrm>
        </p:spPr>
        <p:txBody>
          <a:bodyPr/>
          <a:lstStyle/>
          <a:p>
            <a:r>
              <a:rPr lang="en-GB" dirty="0"/>
              <a:t>Make sure the Certified correct section is signed by someone on the Authorised signatory list</a:t>
            </a:r>
          </a:p>
          <a:p>
            <a:endParaRPr lang="en-GB" dirty="0"/>
          </a:p>
          <a:p>
            <a:r>
              <a:rPr lang="en-GB" dirty="0"/>
              <a:t>Make sure at least one of the assurance sections is confirmed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2C47B611-D4FF-A297-9E1D-0A62BFE11F87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1752837"/>
            <a:ext cx="5384800" cy="3352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08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LGPS forms – what we require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dirty="0"/>
              <a:t>Forms should be emailed to the LGPS mailbox by the 18</a:t>
            </a:r>
            <a:r>
              <a:rPr lang="en-GB" sz="2800" baseline="30000" dirty="0"/>
              <a:t>th</a:t>
            </a:r>
            <a:r>
              <a:rPr lang="en-GB" sz="2800" dirty="0"/>
              <a:t> of the following month</a:t>
            </a:r>
          </a:p>
          <a:p>
            <a:r>
              <a:rPr lang="en-GB" sz="2800" dirty="0"/>
              <a:t>Payments should be received by no later than the 19</a:t>
            </a:r>
            <a:r>
              <a:rPr lang="en-GB" sz="2800" baseline="30000" dirty="0"/>
              <a:t>th</a:t>
            </a:r>
            <a:r>
              <a:rPr lang="en-GB" sz="2800" dirty="0"/>
              <a:t> of the following month</a:t>
            </a:r>
          </a:p>
          <a:p>
            <a:r>
              <a:rPr lang="en-GB" sz="2800" dirty="0"/>
              <a:t>Please send the form and payments around the same time</a:t>
            </a:r>
          </a:p>
          <a:p>
            <a:r>
              <a:rPr lang="en-GB" sz="2800" dirty="0"/>
              <a:t>If sending in forms and payments by post, these should be sent in advance to allow for delivery time</a:t>
            </a:r>
          </a:p>
          <a:p>
            <a:r>
              <a:rPr lang="en-GB" sz="2800" dirty="0"/>
              <a:t>If the 18</a:t>
            </a:r>
            <a:r>
              <a:rPr lang="en-GB" sz="2800" baseline="30000" dirty="0"/>
              <a:t>th</a:t>
            </a:r>
            <a:r>
              <a:rPr lang="en-GB" sz="2800" dirty="0"/>
              <a:t>/19</a:t>
            </a:r>
            <a:r>
              <a:rPr lang="en-GB" sz="2800" baseline="30000" dirty="0"/>
              <a:t>th</a:t>
            </a:r>
            <a:r>
              <a:rPr lang="en-GB" sz="2800" dirty="0"/>
              <a:t> fall on a public holiday or weekend, they should be sent earlier</a:t>
            </a:r>
          </a:p>
          <a:p>
            <a:r>
              <a:rPr lang="en-GB" sz="2800" dirty="0"/>
              <a:t>Repeated late payments or forms within a 12 month window may result in an administration charge</a:t>
            </a:r>
          </a:p>
          <a:p>
            <a:endParaRPr lang="en-GB" sz="2800" dirty="0"/>
          </a:p>
          <a:p>
            <a:r>
              <a:rPr lang="en-GB" sz="2800" dirty="0"/>
              <a:t>We will send reminders throughout the month to prompt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257418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5486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Checks we perform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8670"/>
            <a:ext cx="52578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Total Payment Figure</a:t>
            </a:r>
          </a:p>
          <a:p>
            <a:endParaRPr lang="en-US" sz="2400" dirty="0"/>
          </a:p>
          <a:p>
            <a:r>
              <a:rPr lang="en-US" sz="2400" dirty="0"/>
              <a:t>Employers Primary/ Secondary Figure</a:t>
            </a:r>
          </a:p>
          <a:p>
            <a:endParaRPr lang="en-US" sz="2400" dirty="0"/>
          </a:p>
          <a:p>
            <a:r>
              <a:rPr lang="en-US" sz="2400" dirty="0"/>
              <a:t>Please test these yourself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6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04ECEE3C-41E2-CE52-BA0F-D80E668B047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572" y="1600201"/>
            <a:ext cx="5042856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276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C7A9A2E-48D4-48E9-14B9-78E39FBBA50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75" y="2979708"/>
            <a:ext cx="5616000" cy="374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49554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Cheque payers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44294"/>
            <a:ext cx="9324975" cy="515175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2600" dirty="0"/>
              <a:t>If handing in forms and cheques by post, allow enough time for delivery</a:t>
            </a:r>
          </a:p>
          <a:p>
            <a:pPr>
              <a:lnSpc>
                <a:spcPct val="100000"/>
              </a:lnSpc>
            </a:pPr>
            <a:endParaRPr lang="en-GB" sz="2600" dirty="0"/>
          </a:p>
          <a:p>
            <a:pPr>
              <a:lnSpc>
                <a:spcPct val="100000"/>
              </a:lnSpc>
            </a:pPr>
            <a:r>
              <a:rPr lang="en-GB" sz="2600" dirty="0"/>
              <a:t>Send an accompanying scanned copy of the form to the employer engagement inbox, with a date that the form was posted</a:t>
            </a:r>
          </a:p>
          <a:p>
            <a:pPr>
              <a:lnSpc>
                <a:spcPct val="100000"/>
              </a:lnSpc>
            </a:pPr>
            <a:endParaRPr lang="en-GB" sz="2600" dirty="0"/>
          </a:p>
          <a:p>
            <a:pPr>
              <a:lnSpc>
                <a:spcPct val="100000"/>
              </a:lnSpc>
            </a:pPr>
            <a:r>
              <a:rPr lang="en-GB" sz="2600" dirty="0"/>
              <a:t>Preferably, please send any payments via BACS. We’re willing to assist with setting this up if required</a:t>
            </a:r>
          </a:p>
          <a:p>
            <a:pPr>
              <a:lnSpc>
                <a:spcPct val="100000"/>
              </a:lnSpc>
            </a:pPr>
            <a:endParaRPr lang="en-GB" sz="2600" dirty="0"/>
          </a:p>
          <a:p>
            <a:pPr>
              <a:lnSpc>
                <a:spcPct val="100000"/>
              </a:lnSpc>
            </a:pPr>
            <a:r>
              <a:rPr lang="en-GB" sz="2600" dirty="0"/>
              <a:t>Please send all cheques by recorded or special delivery so they can be tracked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7075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51" y="1663675"/>
            <a:ext cx="6134100" cy="4351338"/>
          </a:xfrm>
        </p:spPr>
        <p:txBody>
          <a:bodyPr>
            <a:normAutofit/>
          </a:bodyPr>
          <a:lstStyle/>
          <a:p>
            <a:r>
              <a:rPr lang="en-GB" sz="2400" dirty="0"/>
              <a:t>Make sure the payment matches the ‘total payment over’ figure on the LGPS31 form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If possible, please make the reference easy for us to allocate (include the month the payment relates to, as well as sap code or employer name)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5" name="Content Placeholder 5" descr="Text&#10;&#10;Description automatically generated with low confidence">
            <a:extLst>
              <a:ext uri="{FF2B5EF4-FFF2-40B4-BE49-F238E27FC236}">
                <a16:creationId xmlns:a16="http://schemas.microsoft.com/office/drawing/2014/main" id="{70CAA1F0-A806-AEF4-C7BF-88352F518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656" y="3176972"/>
            <a:ext cx="3323355" cy="504056"/>
          </a:xfrm>
          <a:prstGeom prst="rect">
            <a:avLst/>
          </a:prstGeom>
          <a:noFill/>
        </p:spPr>
      </p:pic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08A3A185-5649-83C9-3876-9E76D1721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655" y="4157123"/>
            <a:ext cx="3288555" cy="504057"/>
          </a:xfrm>
          <a:prstGeom prst="rect">
            <a:avLst/>
          </a:prstGeom>
        </p:spPr>
      </p:pic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DA6C7F30-81FE-AAE5-2BC9-A79831F19279}"/>
              </a:ext>
            </a:extLst>
          </p:cNvPr>
          <p:cNvSpPr/>
          <p:nvPr/>
        </p:nvSpPr>
        <p:spPr>
          <a:xfrm>
            <a:off x="7381558" y="3068960"/>
            <a:ext cx="731097" cy="720080"/>
          </a:xfrm>
          <a:prstGeom prst="mathMultiply">
            <a:avLst/>
          </a:prstGeom>
          <a:solidFill>
            <a:srgbClr val="28825A"/>
          </a:solidFill>
          <a:ln>
            <a:solidFill>
              <a:srgbClr val="288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A3128E91-0724-BC79-7273-E6D957CD15D3}"/>
              </a:ext>
            </a:extLst>
          </p:cNvPr>
          <p:cNvSpPr/>
          <p:nvPr/>
        </p:nvSpPr>
        <p:spPr>
          <a:xfrm>
            <a:off x="7525574" y="4164537"/>
            <a:ext cx="504056" cy="504056"/>
          </a:xfrm>
          <a:prstGeom prst="donut">
            <a:avLst/>
          </a:prstGeom>
          <a:solidFill>
            <a:srgbClr val="28825A"/>
          </a:solidFill>
          <a:ln>
            <a:solidFill>
              <a:srgbClr val="288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8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114</TotalTime>
  <Words>474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Office Theme</vt:lpstr>
      <vt:lpstr>Employer obligations: Contributions &amp; LGPS31 Forms</vt:lpstr>
      <vt:lpstr>What we’ll cover</vt:lpstr>
      <vt:lpstr>LGPS forms &amp; i-Connect</vt:lpstr>
      <vt:lpstr>LGPS forms – what we require</vt:lpstr>
      <vt:lpstr>LGPS forms – what we require</vt:lpstr>
      <vt:lpstr>LGPS forms – what we require</vt:lpstr>
      <vt:lpstr>Checks we perform</vt:lpstr>
      <vt:lpstr>Cheque payers</vt:lpstr>
      <vt:lpstr>Payments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Lavelle</dc:creator>
  <cp:lastModifiedBy>Paul Linfield</cp:lastModifiedBy>
  <cp:revision>14</cp:revision>
  <dcterms:created xsi:type="dcterms:W3CDTF">2022-02-21T15:41:53Z</dcterms:created>
  <dcterms:modified xsi:type="dcterms:W3CDTF">2022-11-16T12:43:13Z</dcterms:modified>
</cp:coreProperties>
</file>