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5" r:id="rId6"/>
    <p:sldId id="261" r:id="rId7"/>
    <p:sldId id="262" r:id="rId8"/>
    <p:sldId id="442" r:id="rId9"/>
    <p:sldId id="444" r:id="rId10"/>
    <p:sldId id="453" r:id="rId11"/>
    <p:sldId id="4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sorterViewPr>
    <p:cViewPr>
      <p:scale>
        <a:sx n="100" d="100"/>
        <a:sy n="100" d="100"/>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employer.engagement@eastsussex.gov.uk" TargetMode="External"/><Relationship Id="rId2" Type="http://schemas.openxmlformats.org/officeDocument/2006/relationships/hyperlink" Target="mailto:pensions@eastsussex.gov.uk"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pensionfundinvestment@eastsussex.gov.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262318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9EA3-D9F9-49DB-9F6E-21E3F0C26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A61F0-04A8-487B-AB10-E05DEBEA6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EBD042-8ECB-498A-B8BE-734FDA0BAE7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207075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20F7D-4316-4724-9847-21075E3C01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9A0A4-64C6-45EC-9838-175D40D7F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F12F328-13F4-4669-A314-1F5679F1F7E9}"/>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81233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GB" dirty="0"/>
              <a:t>www.eastsussexpensionfund.org</a:t>
            </a:r>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Administration and general enquiries: </a:t>
            </a:r>
            <a:r>
              <a:rPr lang="en-GB" b="0" i="0" u="sng" dirty="0">
                <a:effectLst/>
                <a:hlinkClick r:id="rId2">
                  <a:extLst>
                    <a:ext uri="{A12FA001-AC4F-418D-AE19-62706E023703}">
                      <ahyp:hlinkClr xmlns:ahyp="http://schemas.microsoft.com/office/drawing/2018/hyperlinkcolor" val="tx"/>
                    </a:ext>
                  </a:extLst>
                </a:hlinkClick>
              </a:rPr>
              <a:t>pensions@eastsussex.gov.uk</a:t>
            </a:r>
            <a:endParaRPr lang="en-GB" b="0" i="0" u="sng" dirty="0">
              <a:effectLst/>
            </a:endParaRPr>
          </a:p>
          <a:p>
            <a:r>
              <a:rPr lang="en-GB" b="0" i="0" dirty="0">
                <a:effectLst/>
              </a:rPr>
              <a:t>Employer engagement </a:t>
            </a:r>
            <a:r>
              <a:rPr lang="en-GB" dirty="0"/>
              <a:t>team: </a:t>
            </a:r>
            <a:r>
              <a:rPr lang="en-GB" b="0" i="0" u="sng" dirty="0">
                <a:effectLst/>
                <a:hlinkClick r:id="rId3">
                  <a:extLst>
                    <a:ext uri="{A12FA001-AC4F-418D-AE19-62706E023703}">
                      <ahyp:hlinkClr xmlns:ahyp="http://schemas.microsoft.com/office/drawing/2018/hyperlinkcolor" val="tx"/>
                    </a:ext>
                  </a:extLst>
                </a:hlinkClick>
              </a:rPr>
              <a:t>employer.engagement@eastsussex.gov.uk</a:t>
            </a:r>
            <a:endParaRPr lang="en-GB" b="0" i="0" u="sng" dirty="0">
              <a:effectLst/>
            </a:endParaRPr>
          </a:p>
          <a:p>
            <a:r>
              <a:rPr lang="en-GB" dirty="0"/>
              <a:t>Investment enquiries: </a:t>
            </a:r>
            <a:r>
              <a:rPr lang="en-GB" b="0" i="0" u="sng" dirty="0">
                <a:effectLst/>
                <a:hlinkClick r:id="rId4">
                  <a:extLst>
                    <a:ext uri="{A12FA001-AC4F-418D-AE19-62706E023703}">
                      <ahyp:hlinkClr xmlns:ahyp="http://schemas.microsoft.com/office/drawing/2018/hyperlinkcolor" val="tx"/>
                    </a:ext>
                  </a:extLst>
                </a:hlinkClick>
              </a:rPr>
              <a:t>pensionfundinvestments@eastsussex.gov.uk</a:t>
            </a:r>
            <a:endParaRPr lang="en-GB" b="0" i="0" dirty="0">
              <a:effectLst/>
            </a:endParaRPr>
          </a:p>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641379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416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1F2-B244-4EA6-A8D3-EE3488FAF14E}"/>
              </a:ext>
            </a:extLst>
          </p:cNvPr>
          <p:cNvSpPr>
            <a:spLocks noGrp="1"/>
          </p:cNvSpPr>
          <p:nvPr>
            <p:ph type="title"/>
          </p:nvPr>
        </p:nvSpPr>
        <p:spPr>
          <a:xfrm>
            <a:off x="838200" y="365125"/>
            <a:ext cx="10515600" cy="894715"/>
          </a:xfrm>
          <a:noFill/>
          <a:ln w="31750">
            <a:noFill/>
          </a:ln>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F59C43-5D85-4E03-9FA2-6C709D2FAF77}"/>
              </a:ext>
            </a:extLst>
          </p:cNvPr>
          <p:cNvSpPr>
            <a:spLocks noGrp="1"/>
          </p:cNvSpPr>
          <p:nvPr>
            <p:ph idx="1"/>
          </p:nvPr>
        </p:nvSpPr>
        <p:spPr>
          <a:xfrm>
            <a:off x="838200" y="143954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6A18866-F643-4D0B-9998-DDCA918269D4}"/>
              </a:ext>
            </a:extLst>
          </p:cNvPr>
          <p:cNvSpPr>
            <a:spLocks noGrp="1"/>
          </p:cNvSpPr>
          <p:nvPr>
            <p:ph type="sldNum" sz="quarter" idx="12"/>
          </p:nvPr>
        </p:nvSpPr>
        <p:spPr>
          <a:xfrm>
            <a:off x="8286750" y="6356351"/>
            <a:ext cx="3067050" cy="313356"/>
          </a:xfrm>
        </p:spPr>
        <p:txBody>
          <a:bodyPr/>
          <a:lstStyle/>
          <a:p>
            <a:endParaRPr lang="en-GB" dirty="0"/>
          </a:p>
        </p:txBody>
      </p:sp>
      <p:pic>
        <p:nvPicPr>
          <p:cNvPr id="8" name="Picture 7">
            <a:extLst>
              <a:ext uri="{FF2B5EF4-FFF2-40B4-BE49-F238E27FC236}">
                <a16:creationId xmlns:a16="http://schemas.microsoft.com/office/drawing/2014/main" id="{527B247E-C600-4943-AAF6-D0FEC7D34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56351"/>
            <a:ext cx="2371852" cy="273676"/>
          </a:xfrm>
          <a:prstGeom prst="rect">
            <a:avLst/>
          </a:prstGeom>
        </p:spPr>
      </p:pic>
    </p:spTree>
    <p:extLst>
      <p:ext uri="{BB962C8B-B14F-4D97-AF65-F5344CB8AC3E}">
        <p14:creationId xmlns:p14="http://schemas.microsoft.com/office/powerpoint/2010/main" val="40646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DAE-9CDF-415E-BCA8-4C68CB5E0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28A626-42FD-45DB-8AC7-853786143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2938E79-4F02-40D1-B9E4-2916FD66466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237780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0CA5-E6CA-4FC6-A2B3-2BFD78E0F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DE78AA-D0AB-45AA-959E-9E25AD7D2A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C5E23-7648-44C2-90D1-1B30E44E9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651D60BC-02F8-49FE-B848-510F12876C00}"/>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63605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69F-4F6D-45FA-B08A-8E174B74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FD341-E9E2-4F08-93AF-E4A70CE92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7F3AD-1793-4651-89FD-7DAA6AF41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E90D78-8116-41E0-A749-D47EE078A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9A417-6247-4D20-8F76-248174D03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B3B5068D-F17E-43D0-A2F8-A0BDCFEB7817}"/>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402876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07EB-D4FE-4F3C-9F38-A34F647E9ED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844191B-EFFB-450F-96CB-667FEC59C49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02590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2903F-8054-4F3D-969A-DAB807D5853C}"/>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49496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9EA-1CCB-4FBF-9B07-75C1F1F9F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080366-98B8-44C5-832A-9CEF40C9B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576985-6087-481E-9781-E57D1C7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42EAC40-CC6A-41E0-AE8A-3375848DA9A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13758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C7F5-C077-4917-B5D6-9D9B22996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1FE833-FFEF-445A-A0C3-D9EF13A8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A90BFD-D9FC-4321-9FBD-A22C11ABD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BBE5E70-ED95-4A15-89B5-8FF87CB1F7BB}"/>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10291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5EC18-933A-48D4-90ED-880DF5FD9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8CAB36-86CA-4BA9-B55C-5F71BC588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9E1BFC4-F811-409D-830B-C6310821B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8825A"/>
                </a:solidFill>
              </a:defRPr>
            </a:lvl1pPr>
          </a:lstStyle>
          <a:p>
            <a:fld id="{A6AFA2AB-558C-4D0E-A555-5FCCAA82F767}" type="slidenum">
              <a:rPr lang="en-GB" smtClean="0"/>
              <a:pPr/>
              <a:t>‹#›</a:t>
            </a:fld>
            <a:endParaRPr lang="en-GB" dirty="0"/>
          </a:p>
        </p:txBody>
      </p:sp>
    </p:spTree>
    <p:extLst>
      <p:ext uri="{BB962C8B-B14F-4D97-AF65-F5344CB8AC3E}">
        <p14:creationId xmlns:p14="http://schemas.microsoft.com/office/powerpoint/2010/main" val="2480166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rgbClr val="28825A"/>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astsussexpensionfund.org/forms-and-publicati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B8A-3F2F-42C2-8F00-D968B6C3192B}"/>
              </a:ext>
            </a:extLst>
          </p:cNvPr>
          <p:cNvSpPr>
            <a:spLocks noGrp="1"/>
          </p:cNvSpPr>
          <p:nvPr>
            <p:ph type="ctrTitle"/>
          </p:nvPr>
        </p:nvSpPr>
        <p:spPr/>
        <p:txBody>
          <a:bodyPr/>
          <a:lstStyle/>
          <a:p>
            <a:r>
              <a:rPr lang="en-GB" b="1" dirty="0"/>
              <a:t>Administration Key Tasks</a:t>
            </a:r>
          </a:p>
        </p:txBody>
      </p:sp>
      <p:sp>
        <p:nvSpPr>
          <p:cNvPr id="3" name="Subtitle 2">
            <a:extLst>
              <a:ext uri="{FF2B5EF4-FFF2-40B4-BE49-F238E27FC236}">
                <a16:creationId xmlns:a16="http://schemas.microsoft.com/office/drawing/2014/main" id="{28AB4622-559C-45B9-855D-22080B996924}"/>
              </a:ext>
            </a:extLst>
          </p:cNvPr>
          <p:cNvSpPr>
            <a:spLocks noGrp="1"/>
          </p:cNvSpPr>
          <p:nvPr>
            <p:ph type="subTitle" idx="1"/>
          </p:nvPr>
        </p:nvSpPr>
        <p:spPr>
          <a:xfrm>
            <a:off x="1419225" y="4268788"/>
            <a:ext cx="9144000" cy="1655762"/>
          </a:xfrm>
        </p:spPr>
        <p:txBody>
          <a:bodyPr>
            <a:normAutofit/>
          </a:bodyPr>
          <a:lstStyle/>
          <a:p>
            <a:r>
              <a:rPr lang="en-GB" sz="3200" dirty="0"/>
              <a:t>Presented by Jennie Shuttleworth and Julie Pelham</a:t>
            </a:r>
          </a:p>
          <a:p>
            <a:r>
              <a:rPr lang="en-GB" sz="3200" dirty="0"/>
              <a:t>Pensions Administration Managers</a:t>
            </a:r>
          </a:p>
        </p:txBody>
      </p:sp>
    </p:spTree>
    <p:extLst>
      <p:ext uri="{BB962C8B-B14F-4D97-AF65-F5344CB8AC3E}">
        <p14:creationId xmlns:p14="http://schemas.microsoft.com/office/powerpoint/2010/main" val="152631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4DE66B-FFFA-DA64-25DC-7A4473DF904A}"/>
              </a:ext>
            </a:extLst>
          </p:cNvPr>
          <p:cNvPicPr>
            <a:picLocks noChangeAspect="1"/>
          </p:cNvPicPr>
          <p:nvPr/>
        </p:nvPicPr>
        <p:blipFill>
          <a:blip r:embed="rId2"/>
          <a:stretch>
            <a:fillRect/>
          </a:stretch>
        </p:blipFill>
        <p:spPr>
          <a:xfrm>
            <a:off x="1148692" y="733318"/>
            <a:ext cx="4705190" cy="5391363"/>
          </a:xfrm>
          <a:prstGeom prst="rect">
            <a:avLst/>
          </a:prstGeom>
          <a:ln>
            <a:solidFill>
              <a:schemeClr val="tx1"/>
            </a:solidFill>
          </a:ln>
        </p:spPr>
      </p:pic>
      <p:pic>
        <p:nvPicPr>
          <p:cNvPr id="7" name="Picture 6">
            <a:extLst>
              <a:ext uri="{FF2B5EF4-FFF2-40B4-BE49-F238E27FC236}">
                <a16:creationId xmlns:a16="http://schemas.microsoft.com/office/drawing/2014/main" id="{429019A5-C3BA-44E2-7C3B-044F16A3EEF6}"/>
              </a:ext>
            </a:extLst>
          </p:cNvPr>
          <p:cNvPicPr>
            <a:picLocks noChangeAspect="1"/>
          </p:cNvPicPr>
          <p:nvPr/>
        </p:nvPicPr>
        <p:blipFill>
          <a:blip r:embed="rId3"/>
          <a:stretch>
            <a:fillRect/>
          </a:stretch>
        </p:blipFill>
        <p:spPr>
          <a:xfrm>
            <a:off x="6503373" y="731881"/>
            <a:ext cx="4437219" cy="5392800"/>
          </a:xfrm>
          <a:prstGeom prst="rect">
            <a:avLst/>
          </a:prstGeom>
          <a:ln>
            <a:solidFill>
              <a:schemeClr val="tx1"/>
            </a:solidFill>
          </a:ln>
        </p:spPr>
      </p:pic>
      <p:sp>
        <p:nvSpPr>
          <p:cNvPr id="2" name="TextBox 1">
            <a:extLst>
              <a:ext uri="{FF2B5EF4-FFF2-40B4-BE49-F238E27FC236}">
                <a16:creationId xmlns:a16="http://schemas.microsoft.com/office/drawing/2014/main" id="{F54438E4-542B-4B23-FB71-1C744CBBEF6F}"/>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247076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0286-08C3-49AD-A72F-209C444493E9}"/>
              </a:ext>
            </a:extLst>
          </p:cNvPr>
          <p:cNvSpPr>
            <a:spLocks noGrp="1"/>
          </p:cNvSpPr>
          <p:nvPr>
            <p:ph type="ctrTitle"/>
          </p:nvPr>
        </p:nvSpPr>
        <p:spPr>
          <a:xfrm>
            <a:off x="1524000" y="1398588"/>
            <a:ext cx="9144000" cy="2387600"/>
          </a:xfrm>
        </p:spPr>
        <p:txBody>
          <a:bodyPr/>
          <a:lstStyle/>
          <a:p>
            <a:r>
              <a:rPr lang="en-GB" dirty="0"/>
              <a:t>Questions?</a:t>
            </a:r>
          </a:p>
        </p:txBody>
      </p:sp>
      <p:sp>
        <p:nvSpPr>
          <p:cNvPr id="4" name="TextBox 3">
            <a:extLst>
              <a:ext uri="{FF2B5EF4-FFF2-40B4-BE49-F238E27FC236}">
                <a16:creationId xmlns:a16="http://schemas.microsoft.com/office/drawing/2014/main" id="{B5341451-124C-80AC-89AD-1E4F0B7B7248}"/>
              </a:ext>
            </a:extLst>
          </p:cNvPr>
          <p:cNvSpPr txBox="1"/>
          <p:nvPr/>
        </p:nvSpPr>
        <p:spPr>
          <a:xfrm>
            <a:off x="8664725" y="146425"/>
            <a:ext cx="3527275" cy="461665"/>
          </a:xfrm>
          <a:prstGeom prst="rect">
            <a:avLst/>
          </a:prstGeom>
          <a:noFill/>
        </p:spPr>
        <p:txBody>
          <a:bodyPr wrap="square" rtlCol="0">
            <a:spAutoFit/>
          </a:bodyPr>
          <a:lstStyle/>
          <a:p>
            <a:r>
              <a:rPr lang="en-GB" sz="2400" b="1" dirty="0">
                <a:solidFill>
                  <a:schemeClr val="bg1"/>
                </a:solidFill>
                <a:latin typeface="Gill Sans MT" panose="020B0502020104020203" pitchFamily="34" charset="0"/>
              </a:rPr>
              <a:t>Employer Forum 2022</a:t>
            </a:r>
          </a:p>
        </p:txBody>
      </p:sp>
    </p:spTree>
    <p:extLst>
      <p:ext uri="{BB962C8B-B14F-4D97-AF65-F5344CB8AC3E}">
        <p14:creationId xmlns:p14="http://schemas.microsoft.com/office/powerpoint/2010/main" val="19627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BA94-9759-5176-8B96-D43107F0F78C}"/>
              </a:ext>
            </a:extLst>
          </p:cNvPr>
          <p:cNvSpPr>
            <a:spLocks noGrp="1"/>
          </p:cNvSpPr>
          <p:nvPr>
            <p:ph type="title"/>
          </p:nvPr>
        </p:nvSpPr>
        <p:spPr/>
        <p:txBody>
          <a:bodyPr>
            <a:normAutofit/>
          </a:bodyPr>
          <a:lstStyle/>
          <a:p>
            <a:r>
              <a:rPr lang="en-GB" sz="3600" b="1" dirty="0"/>
              <a:t>Agenda</a:t>
            </a:r>
          </a:p>
        </p:txBody>
      </p:sp>
      <p:sp>
        <p:nvSpPr>
          <p:cNvPr id="3" name="Content Placeholder 2">
            <a:extLst>
              <a:ext uri="{FF2B5EF4-FFF2-40B4-BE49-F238E27FC236}">
                <a16:creationId xmlns:a16="http://schemas.microsoft.com/office/drawing/2014/main" id="{923B6BB4-4C79-0F1D-4EFB-46ADB80569F4}"/>
              </a:ext>
            </a:extLst>
          </p:cNvPr>
          <p:cNvSpPr>
            <a:spLocks noGrp="1"/>
          </p:cNvSpPr>
          <p:nvPr>
            <p:ph idx="1"/>
          </p:nvPr>
        </p:nvSpPr>
        <p:spPr/>
        <p:txBody>
          <a:bodyPr/>
          <a:lstStyle/>
          <a:p>
            <a:endParaRPr lang="en-GB" dirty="0"/>
          </a:p>
          <a:p>
            <a:pPr>
              <a:lnSpc>
                <a:spcPct val="100000"/>
              </a:lnSpc>
            </a:pPr>
            <a:r>
              <a:rPr lang="en-GB" sz="2400" dirty="0"/>
              <a:t>Providing data to the administration team</a:t>
            </a:r>
          </a:p>
          <a:p>
            <a:pPr>
              <a:lnSpc>
                <a:spcPct val="100000"/>
              </a:lnSpc>
            </a:pPr>
            <a:r>
              <a:rPr lang="en-GB" sz="2400" dirty="0"/>
              <a:t>Importance of Final Pay Calculations</a:t>
            </a:r>
          </a:p>
          <a:p>
            <a:pPr>
              <a:lnSpc>
                <a:spcPct val="100000"/>
              </a:lnSpc>
            </a:pPr>
            <a:r>
              <a:rPr lang="en-GB" sz="2400" dirty="0"/>
              <a:t>85 Year Rule</a:t>
            </a:r>
          </a:p>
          <a:p>
            <a:pPr>
              <a:lnSpc>
                <a:spcPct val="100000"/>
              </a:lnSpc>
            </a:pPr>
            <a:r>
              <a:rPr lang="en-GB" sz="2400" dirty="0"/>
              <a:t>Impact of changing payroll references/numbers</a:t>
            </a:r>
          </a:p>
        </p:txBody>
      </p:sp>
      <p:sp>
        <p:nvSpPr>
          <p:cNvPr id="4" name="TextBox 3">
            <a:extLst>
              <a:ext uri="{FF2B5EF4-FFF2-40B4-BE49-F238E27FC236}">
                <a16:creationId xmlns:a16="http://schemas.microsoft.com/office/drawing/2014/main" id="{997631C5-C1A3-7A53-3549-707FFBDB33F9}"/>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10689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7A62-1472-093B-2A36-7DA5C6DC659F}"/>
              </a:ext>
            </a:extLst>
          </p:cNvPr>
          <p:cNvSpPr>
            <a:spLocks noGrp="1"/>
          </p:cNvSpPr>
          <p:nvPr>
            <p:ph type="title"/>
          </p:nvPr>
        </p:nvSpPr>
        <p:spPr>
          <a:xfrm>
            <a:off x="757591" y="365125"/>
            <a:ext cx="10515600" cy="894715"/>
          </a:xfrm>
        </p:spPr>
        <p:txBody>
          <a:bodyPr>
            <a:normAutofit/>
          </a:bodyPr>
          <a:lstStyle/>
          <a:p>
            <a:r>
              <a:rPr lang="en-GB" sz="3600" b="1" dirty="0"/>
              <a:t>Providing Data to the Admin Team</a:t>
            </a:r>
          </a:p>
        </p:txBody>
      </p:sp>
      <p:sp>
        <p:nvSpPr>
          <p:cNvPr id="3" name="Content Placeholder 2">
            <a:extLst>
              <a:ext uri="{FF2B5EF4-FFF2-40B4-BE49-F238E27FC236}">
                <a16:creationId xmlns:a16="http://schemas.microsoft.com/office/drawing/2014/main" id="{0A04BC6B-E05A-D66C-7BFC-FBCFA167BC13}"/>
              </a:ext>
            </a:extLst>
          </p:cNvPr>
          <p:cNvSpPr>
            <a:spLocks noGrp="1"/>
          </p:cNvSpPr>
          <p:nvPr>
            <p:ph idx="1"/>
          </p:nvPr>
        </p:nvSpPr>
        <p:spPr>
          <a:xfrm>
            <a:off x="757591" y="1259840"/>
            <a:ext cx="11181203" cy="1163871"/>
          </a:xfrm>
        </p:spPr>
        <p:txBody>
          <a:bodyPr>
            <a:normAutofit/>
          </a:bodyPr>
          <a:lstStyle/>
          <a:p>
            <a:pPr marL="0" indent="0">
              <a:buNone/>
            </a:pPr>
            <a:r>
              <a:rPr lang="en-GB" sz="2400" dirty="0"/>
              <a:t>As the employer, you have a responsibility to provide the pensions admin team with accurate data. </a:t>
            </a:r>
          </a:p>
        </p:txBody>
      </p:sp>
      <p:sp>
        <p:nvSpPr>
          <p:cNvPr id="4" name="TextBox 3">
            <a:extLst>
              <a:ext uri="{FF2B5EF4-FFF2-40B4-BE49-F238E27FC236}">
                <a16:creationId xmlns:a16="http://schemas.microsoft.com/office/drawing/2014/main" id="{AA28E735-7B74-3B37-4548-DCD87724CF7B}"/>
              </a:ext>
            </a:extLst>
          </p:cNvPr>
          <p:cNvSpPr txBox="1"/>
          <p:nvPr/>
        </p:nvSpPr>
        <p:spPr>
          <a:xfrm>
            <a:off x="9551581" y="185420"/>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pic>
        <p:nvPicPr>
          <p:cNvPr id="6" name="Picture 5" descr="A person typing on a keyboard&#10;&#10;Description automatically generated with medium confidence">
            <a:extLst>
              <a:ext uri="{FF2B5EF4-FFF2-40B4-BE49-F238E27FC236}">
                <a16:creationId xmlns:a16="http://schemas.microsoft.com/office/drawing/2014/main" id="{B7BD85A6-8C1F-7D53-E319-94AD4537A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90" y="2423711"/>
            <a:ext cx="5453349" cy="3635566"/>
          </a:xfrm>
          <a:prstGeom prst="rect">
            <a:avLst/>
          </a:prstGeom>
          <a:ln w="25400">
            <a:solidFill>
              <a:srgbClr val="28825A"/>
            </a:solidFill>
          </a:ln>
        </p:spPr>
      </p:pic>
      <p:sp>
        <p:nvSpPr>
          <p:cNvPr id="7" name="Content Placeholder 2">
            <a:extLst>
              <a:ext uri="{FF2B5EF4-FFF2-40B4-BE49-F238E27FC236}">
                <a16:creationId xmlns:a16="http://schemas.microsoft.com/office/drawing/2014/main" id="{572F3485-58B1-A3EA-5388-ECAB77CC92FD}"/>
              </a:ext>
            </a:extLst>
          </p:cNvPr>
          <p:cNvSpPr txBox="1">
            <a:spLocks/>
          </p:cNvSpPr>
          <p:nvPr/>
        </p:nvSpPr>
        <p:spPr>
          <a:xfrm>
            <a:off x="6409063" y="2313542"/>
            <a:ext cx="5640456" cy="48154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Here’s some of the most common reasons:</a:t>
            </a:r>
          </a:p>
          <a:p>
            <a:pPr marL="0" indent="0">
              <a:buFont typeface="Arial" panose="020B0604020202020204" pitchFamily="34" charset="0"/>
              <a:buNone/>
            </a:pPr>
            <a:endParaRPr lang="en-GB" sz="2400" dirty="0"/>
          </a:p>
          <a:p>
            <a:r>
              <a:rPr lang="en-GB" sz="2400" dirty="0"/>
              <a:t>New joiners to the scheme</a:t>
            </a:r>
          </a:p>
          <a:p>
            <a:r>
              <a:rPr lang="en-GB" sz="2400" dirty="0"/>
              <a:t>Any changes to a scheme members personal details</a:t>
            </a:r>
          </a:p>
          <a:p>
            <a:r>
              <a:rPr lang="en-GB" sz="2400" dirty="0"/>
              <a:t>Any changes to contractual hours</a:t>
            </a:r>
          </a:p>
          <a:p>
            <a:r>
              <a:rPr lang="en-GB" sz="2400" dirty="0"/>
              <a:t>Any changes to pay and contribution rates (</a:t>
            </a:r>
            <a:r>
              <a:rPr lang="en-GB" sz="2400" dirty="0" err="1"/>
              <a:t>e.g</a:t>
            </a:r>
            <a:r>
              <a:rPr lang="en-GB" sz="2400" dirty="0"/>
              <a:t> opting into 50/50 scheme)</a:t>
            </a:r>
          </a:p>
          <a:p>
            <a:r>
              <a:rPr lang="en-GB" sz="2400" dirty="0"/>
              <a:t>Any leavers (pensionable post)</a:t>
            </a:r>
          </a:p>
        </p:txBody>
      </p:sp>
    </p:spTree>
    <p:extLst>
      <p:ext uri="{BB962C8B-B14F-4D97-AF65-F5344CB8AC3E}">
        <p14:creationId xmlns:p14="http://schemas.microsoft.com/office/powerpoint/2010/main" val="387236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ACC3-EA58-85D0-78A1-268D005EDF7D}"/>
              </a:ext>
            </a:extLst>
          </p:cNvPr>
          <p:cNvSpPr>
            <a:spLocks noGrp="1"/>
          </p:cNvSpPr>
          <p:nvPr>
            <p:ph type="title"/>
          </p:nvPr>
        </p:nvSpPr>
        <p:spPr>
          <a:xfrm>
            <a:off x="838200" y="185420"/>
            <a:ext cx="10515600" cy="894715"/>
          </a:xfrm>
        </p:spPr>
        <p:txBody>
          <a:bodyPr>
            <a:normAutofit/>
          </a:bodyPr>
          <a:lstStyle/>
          <a:p>
            <a:r>
              <a:rPr lang="en-GB" sz="3600" b="1" dirty="0"/>
              <a:t>Final Pay Calculations</a:t>
            </a:r>
          </a:p>
        </p:txBody>
      </p:sp>
      <p:sp>
        <p:nvSpPr>
          <p:cNvPr id="3" name="Content Placeholder 2">
            <a:extLst>
              <a:ext uri="{FF2B5EF4-FFF2-40B4-BE49-F238E27FC236}">
                <a16:creationId xmlns:a16="http://schemas.microsoft.com/office/drawing/2014/main" id="{78E0A062-FB24-388D-7C7D-4E9C02539183}"/>
              </a:ext>
            </a:extLst>
          </p:cNvPr>
          <p:cNvSpPr>
            <a:spLocks noGrp="1"/>
          </p:cNvSpPr>
          <p:nvPr>
            <p:ph idx="1"/>
          </p:nvPr>
        </p:nvSpPr>
        <p:spPr>
          <a:xfrm>
            <a:off x="838200" y="1080135"/>
            <a:ext cx="10515600" cy="5118925"/>
          </a:xfrm>
        </p:spPr>
        <p:txBody>
          <a:bodyPr>
            <a:normAutofit fontScale="77500" lnSpcReduction="20000"/>
          </a:bodyPr>
          <a:lstStyle/>
          <a:p>
            <a:pPr algn="l"/>
            <a:r>
              <a:rPr lang="en-GB" sz="3100" dirty="0">
                <a:solidFill>
                  <a:srgbClr val="242424"/>
                </a:solidFill>
                <a:effectLst/>
              </a:rPr>
              <a:t>Final pensionable pay is based on either the pay due for the member's final year of scheme membership on which they paid contributions or, if it's higher, one of the previous 2 years.</a:t>
            </a:r>
          </a:p>
          <a:p>
            <a:pPr algn="l"/>
            <a:r>
              <a:rPr lang="en-GB" sz="3100" dirty="0">
                <a:solidFill>
                  <a:srgbClr val="242424"/>
                </a:solidFill>
                <a:effectLst/>
              </a:rPr>
              <a:t>This includes: their normal pay, contractual shift allowance, bonus, contractual overtime (but not non-contractual overtime), Maternity Pay, Paternity Pay, Adoption Pay, Shared Parental Pay, any other taxable benefit specified in their contract as being pensionable.</a:t>
            </a:r>
          </a:p>
          <a:p>
            <a:pPr algn="l"/>
            <a:r>
              <a:rPr lang="en-GB" sz="3100" dirty="0">
                <a:solidFill>
                  <a:srgbClr val="242424"/>
                </a:solidFill>
                <a:effectLst/>
              </a:rPr>
              <a:t>If their pay in the final year was reduced because of sickness or relevant child related leave, Final Pay is the pay they would have received had they not been on sick leave or relevant child related leave. Known as Assumed Pensionable Pay (APP)</a:t>
            </a:r>
          </a:p>
          <a:p>
            <a:pPr algn="l"/>
            <a:r>
              <a:rPr lang="en-GB" sz="3100" dirty="0">
                <a:solidFill>
                  <a:srgbClr val="242424"/>
                </a:solidFill>
                <a:effectLst/>
              </a:rPr>
              <a:t>No sum may be taken into account in calculating Final pensionable pay unless income tax liability has been determined on it.</a:t>
            </a:r>
          </a:p>
          <a:p>
            <a:pPr algn="l"/>
            <a:r>
              <a:rPr lang="en-GB" sz="3100" dirty="0">
                <a:solidFill>
                  <a:srgbClr val="242424"/>
                </a:solidFill>
                <a:effectLst/>
              </a:rPr>
              <a:t>The meaning of Pensionable Pay is set out in Regulation 4 of the Benefit Regulations 2007.</a:t>
            </a:r>
          </a:p>
          <a:p>
            <a:pPr algn="l"/>
            <a:r>
              <a:rPr lang="en-GB" sz="3100" dirty="0">
                <a:solidFill>
                  <a:srgbClr val="242424"/>
                </a:solidFill>
              </a:rPr>
              <a:t>You can find more information on final pensionable pay in the Payroll and HR guides on </a:t>
            </a:r>
            <a:r>
              <a:rPr lang="en-GB" sz="3100" dirty="0">
                <a:hlinkClick r:id="rId2"/>
              </a:rPr>
              <a:t>Forms and Publications | East Sussex Pension Fund</a:t>
            </a:r>
            <a:endParaRPr lang="en-GB" sz="3100" dirty="0">
              <a:solidFill>
                <a:srgbClr val="242424"/>
              </a:solidFill>
              <a:effectLst/>
            </a:endParaRPr>
          </a:p>
          <a:p>
            <a:endParaRPr lang="en-GB" dirty="0"/>
          </a:p>
        </p:txBody>
      </p:sp>
      <p:sp>
        <p:nvSpPr>
          <p:cNvPr id="4" name="TextBox 3">
            <a:extLst>
              <a:ext uri="{FF2B5EF4-FFF2-40B4-BE49-F238E27FC236}">
                <a16:creationId xmlns:a16="http://schemas.microsoft.com/office/drawing/2014/main" id="{B0440882-9510-7F4D-A683-008B81F52D7F}"/>
              </a:ext>
            </a:extLst>
          </p:cNvPr>
          <p:cNvSpPr txBox="1"/>
          <p:nvPr/>
        </p:nvSpPr>
        <p:spPr>
          <a:xfrm>
            <a:off x="9551581" y="185420"/>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283878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A513-FF28-4267-2B01-AF1D02EB8200}"/>
              </a:ext>
            </a:extLst>
          </p:cNvPr>
          <p:cNvSpPr>
            <a:spLocks noGrp="1"/>
          </p:cNvSpPr>
          <p:nvPr>
            <p:ph type="title"/>
          </p:nvPr>
        </p:nvSpPr>
        <p:spPr/>
        <p:txBody>
          <a:bodyPr>
            <a:normAutofit/>
          </a:bodyPr>
          <a:lstStyle/>
          <a:p>
            <a:r>
              <a:rPr lang="en-GB" sz="3600" b="1" dirty="0"/>
              <a:t>Final Pay Example</a:t>
            </a:r>
          </a:p>
        </p:txBody>
      </p:sp>
      <p:sp>
        <p:nvSpPr>
          <p:cNvPr id="3" name="Content Placeholder 2">
            <a:extLst>
              <a:ext uri="{FF2B5EF4-FFF2-40B4-BE49-F238E27FC236}">
                <a16:creationId xmlns:a16="http://schemas.microsoft.com/office/drawing/2014/main" id="{A335CD69-96F7-7703-F45B-FDA4A69F6D9F}"/>
              </a:ext>
            </a:extLst>
          </p:cNvPr>
          <p:cNvSpPr>
            <a:spLocks noGrp="1"/>
          </p:cNvSpPr>
          <p:nvPr>
            <p:ph idx="1"/>
          </p:nvPr>
        </p:nvSpPr>
        <p:spPr>
          <a:xfrm>
            <a:off x="838200" y="1439545"/>
            <a:ext cx="10610850" cy="4685030"/>
          </a:xfrm>
        </p:spPr>
        <p:txBody>
          <a:bodyPr>
            <a:normAutofit fontScale="70000" lnSpcReduction="20000"/>
          </a:bodyPr>
          <a:lstStyle/>
          <a:p>
            <a:pPr marL="0" indent="0">
              <a:buNone/>
            </a:pPr>
            <a:r>
              <a:rPr lang="en-GB" sz="3100" b="1" dirty="0">
                <a:solidFill>
                  <a:srgbClr val="444444"/>
                </a:solidFill>
                <a:effectLst/>
                <a:ea typeface="Calibri" panose="020F0502020204030204" pitchFamily="34" charset="0"/>
              </a:rPr>
              <a:t>Example : Member retired 31 August 2022</a:t>
            </a:r>
          </a:p>
          <a:p>
            <a:pPr marL="0" indent="0">
              <a:buNone/>
            </a:pPr>
            <a:endParaRPr lang="en-GB" sz="3100" dirty="0">
              <a:effectLst/>
              <a:ea typeface="Calibri" panose="020F0502020204030204" pitchFamily="34" charset="0"/>
            </a:endParaRPr>
          </a:p>
          <a:p>
            <a:pPr marL="0" indent="0">
              <a:buNone/>
            </a:pPr>
            <a:r>
              <a:rPr lang="en-GB" sz="3100" dirty="0">
                <a:solidFill>
                  <a:srgbClr val="222222"/>
                </a:solidFill>
                <a:effectLst/>
                <a:ea typeface="Calibri" panose="020F0502020204030204" pitchFamily="34" charset="0"/>
              </a:rPr>
              <a:t>Rates of Pensionable Pay earned over the last years (using the 2008 Scheme definition) were:</a:t>
            </a:r>
            <a:endParaRPr lang="en-GB" sz="3100" dirty="0">
              <a:effectLst/>
              <a:ea typeface="Calibri" panose="020F0502020204030204" pitchFamily="34" charset="0"/>
            </a:endParaRPr>
          </a:p>
          <a:p>
            <a:pPr marL="342900" lvl="0" indent="-342900">
              <a:buSzPts val="1000"/>
              <a:buFont typeface="Wingdings" panose="05000000000000000000" pitchFamily="2" charset="2"/>
              <a:buChar char=""/>
              <a:tabLst>
                <a:tab pos="457200" algn="l"/>
              </a:tabLst>
            </a:pPr>
            <a:r>
              <a:rPr lang="en-GB" sz="3100" dirty="0">
                <a:solidFill>
                  <a:srgbClr val="222222"/>
                </a:solidFill>
                <a:effectLst/>
                <a:ea typeface="Times New Roman" panose="02020603050405020304" pitchFamily="18" charset="0"/>
              </a:rPr>
              <a:t>1 April 2021 £16,440 pa</a:t>
            </a:r>
            <a:endParaRPr lang="en-GB" sz="3100" dirty="0">
              <a:solidFill>
                <a:srgbClr val="222222"/>
              </a:solidFill>
              <a:effectLst/>
              <a:ea typeface="Calibri" panose="020F0502020204030204" pitchFamily="34" charset="0"/>
            </a:endParaRPr>
          </a:p>
          <a:p>
            <a:pPr marL="342900" lvl="0" indent="-342900">
              <a:buSzPts val="1000"/>
              <a:buFont typeface="Wingdings" panose="05000000000000000000" pitchFamily="2" charset="2"/>
              <a:buChar char=""/>
              <a:tabLst>
                <a:tab pos="457200" algn="l"/>
              </a:tabLst>
            </a:pPr>
            <a:r>
              <a:rPr lang="en-GB" sz="3100" dirty="0">
                <a:solidFill>
                  <a:srgbClr val="222222"/>
                </a:solidFill>
                <a:effectLst/>
                <a:ea typeface="Times New Roman" panose="02020603050405020304" pitchFamily="18" charset="0"/>
              </a:rPr>
              <a:t>1 April 2022 £17,400 pa</a:t>
            </a:r>
          </a:p>
          <a:p>
            <a:pPr marL="342900" lvl="0" indent="-342900">
              <a:buSzPts val="1000"/>
              <a:buFont typeface="Wingdings" panose="05000000000000000000" pitchFamily="2" charset="2"/>
              <a:buChar char=""/>
              <a:tabLst>
                <a:tab pos="457200" algn="l"/>
              </a:tabLst>
            </a:pPr>
            <a:endParaRPr lang="en-GB" sz="3100" dirty="0">
              <a:solidFill>
                <a:srgbClr val="222222"/>
              </a:solidFill>
              <a:ea typeface="Calibri" panose="020F0502020204030204" pitchFamily="34" charset="0"/>
            </a:endParaRPr>
          </a:p>
          <a:p>
            <a:pPr marL="0" lvl="0" indent="0">
              <a:buSzPts val="1000"/>
              <a:buNone/>
              <a:tabLst>
                <a:tab pos="457200" algn="l"/>
              </a:tabLst>
            </a:pPr>
            <a:r>
              <a:rPr lang="en-GB" sz="3100" dirty="0">
                <a:solidFill>
                  <a:srgbClr val="222222"/>
                </a:solidFill>
                <a:effectLst/>
                <a:ea typeface="Calibri" panose="020F0502020204030204" pitchFamily="34" charset="0"/>
              </a:rPr>
              <a:t>Final Year</a:t>
            </a:r>
          </a:p>
          <a:p>
            <a:pPr marL="342900" lvl="0" indent="-342900">
              <a:buSzPts val="1000"/>
              <a:buFont typeface="Wingdings" panose="05000000000000000000" pitchFamily="2" charset="2"/>
              <a:buChar char=""/>
              <a:tabLst>
                <a:tab pos="457200" algn="l"/>
              </a:tabLst>
            </a:pPr>
            <a:endParaRPr lang="en-GB" sz="3100" dirty="0">
              <a:solidFill>
                <a:srgbClr val="222222"/>
              </a:solidFill>
              <a:ea typeface="Calibri" panose="020F0502020204030204" pitchFamily="34" charset="0"/>
            </a:endParaRPr>
          </a:p>
          <a:p>
            <a:pPr marL="0" lvl="0" indent="0">
              <a:buSzPts val="1000"/>
              <a:buNone/>
              <a:tabLst>
                <a:tab pos="457200" algn="l"/>
              </a:tabLst>
            </a:pPr>
            <a:r>
              <a:rPr lang="en-GB" sz="3100" b="1" dirty="0">
                <a:solidFill>
                  <a:schemeClr val="tx1"/>
                </a:solidFill>
                <a:effectLst/>
                <a:ea typeface="Calibri" panose="020F0502020204030204" pitchFamily="34" charset="0"/>
              </a:rPr>
              <a:t>Date   </a:t>
            </a:r>
            <a:r>
              <a:rPr lang="en-GB" sz="3100" b="1" dirty="0">
                <a:solidFill>
                  <a:srgbClr val="28825A"/>
                </a:solidFill>
                <a:effectLst/>
                <a:ea typeface="Calibri" panose="020F0502020204030204" pitchFamily="34" charset="0"/>
              </a:rPr>
              <a:t> </a:t>
            </a:r>
            <a:r>
              <a:rPr lang="en-GB" sz="3100" dirty="0">
                <a:solidFill>
                  <a:srgbClr val="222222"/>
                </a:solidFill>
                <a:effectLst/>
                <a:ea typeface="Calibri" panose="020F0502020204030204" pitchFamily="34" charset="0"/>
              </a:rPr>
              <a:t>                                                          </a:t>
            </a:r>
            <a:r>
              <a:rPr lang="en-GB" sz="3100" b="1" dirty="0">
                <a:solidFill>
                  <a:schemeClr val="tx1"/>
                </a:solidFill>
                <a:effectLst/>
                <a:ea typeface="Calibri" panose="020F0502020204030204" pitchFamily="34" charset="0"/>
              </a:rPr>
              <a:t>Pay   </a:t>
            </a:r>
            <a:r>
              <a:rPr lang="en-GB" sz="3100" dirty="0">
                <a:solidFill>
                  <a:schemeClr val="tx1"/>
                </a:solidFill>
                <a:effectLst/>
                <a:ea typeface="Calibri" panose="020F0502020204030204" pitchFamily="34" charset="0"/>
              </a:rPr>
              <a:t>                                 </a:t>
            </a:r>
            <a:r>
              <a:rPr lang="en-GB" sz="3100" b="1" dirty="0">
                <a:solidFill>
                  <a:schemeClr val="tx1"/>
                </a:solidFill>
                <a:effectLst/>
                <a:ea typeface="Calibri" panose="020F0502020204030204" pitchFamily="34" charset="0"/>
              </a:rPr>
              <a:t>Total</a:t>
            </a:r>
          </a:p>
          <a:p>
            <a:pPr marL="0" lvl="0" indent="0">
              <a:buSzPts val="1000"/>
              <a:buNone/>
              <a:tabLst>
                <a:tab pos="457200" algn="l"/>
              </a:tabLst>
            </a:pPr>
            <a:r>
              <a:rPr lang="en-GB" sz="3100" dirty="0">
                <a:solidFill>
                  <a:srgbClr val="222222"/>
                </a:solidFill>
                <a:ea typeface="Calibri" panose="020F0502020204030204" pitchFamily="34" charset="0"/>
              </a:rPr>
              <a:t>1 September 2021 – 31 March 2022    £16,440/12 x 7 months                  = £9,590</a:t>
            </a:r>
          </a:p>
          <a:p>
            <a:pPr marL="0" lvl="0" indent="0">
              <a:buSzPts val="1000"/>
              <a:buNone/>
              <a:tabLst>
                <a:tab pos="457200" algn="l"/>
              </a:tabLst>
            </a:pPr>
            <a:r>
              <a:rPr lang="en-GB" sz="3100" dirty="0">
                <a:solidFill>
                  <a:srgbClr val="222222"/>
                </a:solidFill>
                <a:effectLst/>
                <a:ea typeface="Calibri" panose="020F0502020204030204" pitchFamily="34" charset="0"/>
              </a:rPr>
              <a:t>1 April 2022 – 31 August 2022              £17,400/12 x 5 months                = £7,250</a:t>
            </a:r>
          </a:p>
          <a:p>
            <a:pPr marL="0" lvl="0" indent="0">
              <a:buSzPts val="1000"/>
              <a:buNone/>
              <a:tabLst>
                <a:tab pos="457200" algn="l"/>
              </a:tabLst>
            </a:pPr>
            <a:r>
              <a:rPr lang="en-GB" sz="3100" dirty="0">
                <a:solidFill>
                  <a:srgbClr val="222222"/>
                </a:solidFill>
                <a:ea typeface="Calibri" panose="020F0502020204030204" pitchFamily="34" charset="0"/>
              </a:rPr>
              <a:t>                                                                                               Final pay = £16,840 pa</a:t>
            </a:r>
            <a:endParaRPr lang="en-GB" sz="3100" dirty="0">
              <a:solidFill>
                <a:srgbClr val="222222"/>
              </a:solidFill>
              <a:effectLst/>
              <a:ea typeface="Calibri" panose="020F0502020204030204" pitchFamily="34" charset="0"/>
            </a:endParaRPr>
          </a:p>
          <a:p>
            <a:endParaRPr lang="en-GB" dirty="0"/>
          </a:p>
        </p:txBody>
      </p:sp>
      <p:sp>
        <p:nvSpPr>
          <p:cNvPr id="4" name="TextBox 3">
            <a:extLst>
              <a:ext uri="{FF2B5EF4-FFF2-40B4-BE49-F238E27FC236}">
                <a16:creationId xmlns:a16="http://schemas.microsoft.com/office/drawing/2014/main" id="{37EF8802-1025-9D19-4C15-320F5630C06D}"/>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43603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ABC6-4F71-C0C7-BCE7-8D5EC2200945}"/>
              </a:ext>
            </a:extLst>
          </p:cNvPr>
          <p:cNvSpPr>
            <a:spLocks noGrp="1"/>
          </p:cNvSpPr>
          <p:nvPr>
            <p:ph type="title"/>
          </p:nvPr>
        </p:nvSpPr>
        <p:spPr>
          <a:xfrm>
            <a:off x="628880" y="135686"/>
            <a:ext cx="10515600" cy="894715"/>
          </a:xfrm>
        </p:spPr>
        <p:txBody>
          <a:bodyPr>
            <a:normAutofit/>
          </a:bodyPr>
          <a:lstStyle/>
          <a:p>
            <a:pPr algn="ctr"/>
            <a:r>
              <a:rPr lang="en-GB" sz="3600" b="1" dirty="0"/>
              <a:t>85 Year Rule Protections</a:t>
            </a:r>
          </a:p>
        </p:txBody>
      </p:sp>
      <p:sp>
        <p:nvSpPr>
          <p:cNvPr id="3" name="Content Placeholder 2">
            <a:extLst>
              <a:ext uri="{FF2B5EF4-FFF2-40B4-BE49-F238E27FC236}">
                <a16:creationId xmlns:a16="http://schemas.microsoft.com/office/drawing/2014/main" id="{18301A0E-6869-FE7D-35CF-2470B477507F}"/>
              </a:ext>
            </a:extLst>
          </p:cNvPr>
          <p:cNvSpPr>
            <a:spLocks noGrp="1"/>
          </p:cNvSpPr>
          <p:nvPr>
            <p:ph idx="1"/>
          </p:nvPr>
        </p:nvSpPr>
        <p:spPr>
          <a:xfrm>
            <a:off x="-342900" y="1063654"/>
            <a:ext cx="11234530" cy="4906171"/>
          </a:xfrm>
        </p:spPr>
        <p:txBody>
          <a:bodyPr>
            <a:normAutofit fontScale="25000" lnSpcReduction="20000"/>
          </a:bodyPr>
          <a:lstStyle/>
          <a:p>
            <a:pPr marL="0" indent="0" algn="ctr">
              <a:lnSpc>
                <a:spcPct val="90000"/>
              </a:lnSpc>
              <a:buClr>
                <a:schemeClr val="tx1">
                  <a:shade val="95000"/>
                </a:schemeClr>
              </a:buClr>
              <a:buNone/>
              <a:defRPr/>
            </a:pPr>
            <a:r>
              <a:rPr lang="en-GB" sz="8800" dirty="0">
                <a:solidFill>
                  <a:schemeClr val="tx1"/>
                </a:solidFill>
              </a:rPr>
              <a:t>If a scheme member joined the LGPS before 01/10/2006 </a:t>
            </a:r>
          </a:p>
          <a:p>
            <a:pPr marL="0" indent="0" algn="ctr">
              <a:lnSpc>
                <a:spcPct val="90000"/>
              </a:lnSpc>
              <a:buClr>
                <a:schemeClr val="tx1">
                  <a:shade val="95000"/>
                </a:schemeClr>
              </a:buClr>
              <a:buNone/>
              <a:defRPr/>
            </a:pPr>
            <a:r>
              <a:rPr lang="en-GB" sz="8800" dirty="0">
                <a:solidFill>
                  <a:schemeClr val="tx1"/>
                </a:solidFill>
              </a:rPr>
              <a:t>The 85 year rule is satisfied when:</a:t>
            </a:r>
          </a:p>
          <a:p>
            <a:pPr marL="0" indent="0" algn="ctr">
              <a:lnSpc>
                <a:spcPct val="90000"/>
              </a:lnSpc>
              <a:buClr>
                <a:schemeClr val="tx1">
                  <a:shade val="95000"/>
                </a:schemeClr>
              </a:buClr>
              <a:buNone/>
              <a:defRPr/>
            </a:pPr>
            <a:endParaRPr lang="en-GB" sz="8800" dirty="0">
              <a:solidFill>
                <a:schemeClr val="tx1"/>
              </a:solidFill>
            </a:endParaRPr>
          </a:p>
          <a:p>
            <a:pPr marL="0" indent="0" algn="ctr">
              <a:lnSpc>
                <a:spcPct val="90000"/>
              </a:lnSpc>
              <a:buClr>
                <a:schemeClr val="tx1">
                  <a:shade val="95000"/>
                </a:schemeClr>
              </a:buClr>
              <a:buNone/>
              <a:defRPr/>
            </a:pPr>
            <a:r>
              <a:rPr lang="en-GB" sz="8800" dirty="0">
                <a:solidFill>
                  <a:schemeClr val="tx1"/>
                </a:solidFill>
              </a:rPr>
              <a:t>  </a:t>
            </a:r>
            <a:r>
              <a:rPr lang="en-GB" sz="8800" b="1" dirty="0">
                <a:solidFill>
                  <a:schemeClr val="tx1"/>
                </a:solidFill>
              </a:rPr>
              <a:t>their age </a:t>
            </a:r>
          </a:p>
          <a:p>
            <a:pPr marL="0" indent="0" algn="ctr">
              <a:lnSpc>
                <a:spcPct val="90000"/>
              </a:lnSpc>
              <a:buClr>
                <a:schemeClr val="tx1">
                  <a:shade val="95000"/>
                </a:schemeClr>
              </a:buClr>
              <a:buNone/>
              <a:defRPr/>
            </a:pPr>
            <a:r>
              <a:rPr lang="en-GB" sz="8800" b="1" dirty="0">
                <a:solidFill>
                  <a:schemeClr val="tx1"/>
                </a:solidFill>
              </a:rPr>
              <a:t>+</a:t>
            </a:r>
          </a:p>
          <a:p>
            <a:pPr marL="0" indent="0" algn="ctr">
              <a:lnSpc>
                <a:spcPct val="90000"/>
              </a:lnSpc>
              <a:buClr>
                <a:schemeClr val="tx1">
                  <a:shade val="95000"/>
                </a:schemeClr>
              </a:buClr>
              <a:buNone/>
              <a:defRPr/>
            </a:pPr>
            <a:r>
              <a:rPr lang="en-GB" sz="8800" b="1" dirty="0">
                <a:solidFill>
                  <a:schemeClr val="tx1"/>
                </a:solidFill>
              </a:rPr>
              <a:t>  their calendar length of scheme membership </a:t>
            </a:r>
          </a:p>
          <a:p>
            <a:pPr marL="0" indent="0" algn="ctr">
              <a:lnSpc>
                <a:spcPct val="90000"/>
              </a:lnSpc>
              <a:buClr>
                <a:schemeClr val="tx1">
                  <a:shade val="95000"/>
                </a:schemeClr>
              </a:buClr>
              <a:buNone/>
              <a:defRPr/>
            </a:pPr>
            <a:r>
              <a:rPr lang="en-GB" sz="8800" dirty="0">
                <a:solidFill>
                  <a:schemeClr val="tx1"/>
                </a:solidFill>
              </a:rPr>
              <a:t>       (BOTH in full years) </a:t>
            </a:r>
          </a:p>
          <a:p>
            <a:pPr marL="0" indent="0" algn="ctr">
              <a:lnSpc>
                <a:spcPct val="90000"/>
              </a:lnSpc>
              <a:buClr>
                <a:schemeClr val="tx1">
                  <a:shade val="95000"/>
                </a:schemeClr>
              </a:buClr>
              <a:buNone/>
              <a:defRPr/>
            </a:pPr>
            <a:endParaRPr lang="en-GB" sz="8800" dirty="0">
              <a:solidFill>
                <a:schemeClr val="tx1"/>
              </a:solidFill>
            </a:endParaRPr>
          </a:p>
          <a:p>
            <a:pPr marL="0" indent="0" algn="ctr">
              <a:lnSpc>
                <a:spcPct val="90000"/>
              </a:lnSpc>
              <a:buClr>
                <a:schemeClr val="tx1">
                  <a:shade val="95000"/>
                </a:schemeClr>
              </a:buClr>
              <a:buNone/>
              <a:defRPr/>
            </a:pPr>
            <a:r>
              <a:rPr lang="en-GB" sz="8800" dirty="0">
                <a:solidFill>
                  <a:schemeClr val="tx1"/>
                </a:solidFill>
              </a:rPr>
              <a:t>       </a:t>
            </a:r>
            <a:r>
              <a:rPr lang="en-GB" sz="8800" b="1" dirty="0">
                <a:solidFill>
                  <a:schemeClr val="tx1"/>
                </a:solidFill>
              </a:rPr>
              <a:t>Add up to 85 </a:t>
            </a:r>
          </a:p>
          <a:p>
            <a:pPr marL="0" indent="0" algn="ctr">
              <a:lnSpc>
                <a:spcPct val="90000"/>
              </a:lnSpc>
              <a:buClr>
                <a:schemeClr val="tx1">
                  <a:shade val="95000"/>
                </a:schemeClr>
              </a:buClr>
              <a:buNone/>
              <a:defRPr/>
            </a:pPr>
            <a:endParaRPr lang="en-GB" sz="8800" dirty="0">
              <a:solidFill>
                <a:schemeClr val="tx1"/>
              </a:solidFill>
            </a:endParaRPr>
          </a:p>
          <a:p>
            <a:pPr marL="0" indent="0" algn="ctr">
              <a:lnSpc>
                <a:spcPct val="90000"/>
              </a:lnSpc>
              <a:buClr>
                <a:schemeClr val="tx1">
                  <a:shade val="95000"/>
                </a:schemeClr>
              </a:buClr>
              <a:buNone/>
              <a:defRPr/>
            </a:pPr>
            <a:r>
              <a:rPr lang="en-GB" sz="8800" dirty="0">
                <a:solidFill>
                  <a:schemeClr val="tx1"/>
                </a:solidFill>
              </a:rPr>
              <a:t> For example if they have at least 25 years of scheme membership at age 60.</a:t>
            </a:r>
          </a:p>
          <a:p>
            <a:pPr marL="0" indent="0" algn="ctr">
              <a:lnSpc>
                <a:spcPct val="90000"/>
              </a:lnSpc>
              <a:buClr>
                <a:schemeClr val="tx1">
                  <a:shade val="95000"/>
                </a:schemeClr>
              </a:buClr>
              <a:buNone/>
              <a:defRPr/>
            </a:pPr>
            <a:r>
              <a:rPr lang="en-GB" sz="8800" dirty="0">
                <a:solidFill>
                  <a:schemeClr val="tx1"/>
                </a:solidFill>
              </a:rPr>
              <a:t> </a:t>
            </a:r>
            <a:endParaRPr lang="en-GB" sz="8800" b="1" dirty="0">
              <a:solidFill>
                <a:schemeClr val="tx1"/>
              </a:solidFill>
            </a:endParaRPr>
          </a:p>
          <a:p>
            <a:pPr marL="0" indent="0" algn="ctr">
              <a:lnSpc>
                <a:spcPct val="90000"/>
              </a:lnSpc>
              <a:buClr>
                <a:schemeClr val="tx1">
                  <a:shade val="95000"/>
                </a:schemeClr>
              </a:buClr>
              <a:buNone/>
              <a:defRPr/>
            </a:pPr>
            <a:r>
              <a:rPr lang="en-GB" sz="8800" b="1" dirty="0">
                <a:solidFill>
                  <a:schemeClr val="tx1"/>
                </a:solidFill>
              </a:rPr>
              <a:t>Protections do not apply in full if benefits drawn voluntarily before age 60.</a:t>
            </a:r>
          </a:p>
          <a:p>
            <a:pPr marL="0" indent="0">
              <a:buNone/>
            </a:pPr>
            <a:endParaRPr lang="en-GB" dirty="0"/>
          </a:p>
        </p:txBody>
      </p:sp>
      <p:pic>
        <p:nvPicPr>
          <p:cNvPr id="4" name="Content Placeholder 7">
            <a:extLst>
              <a:ext uri="{FF2B5EF4-FFF2-40B4-BE49-F238E27FC236}">
                <a16:creationId xmlns:a16="http://schemas.microsoft.com/office/drawing/2014/main" id="{F259CD10-C11F-A350-1C73-5871C716309F}"/>
              </a:ext>
            </a:extLst>
          </p:cNvPr>
          <p:cNvPicPr>
            <a:picLocks noChangeAspect="1"/>
          </p:cNvPicPr>
          <p:nvPr/>
        </p:nvPicPr>
        <p:blipFill>
          <a:blip r:embed="rId2" cstate="print"/>
          <a:stretch>
            <a:fillRect/>
          </a:stretch>
        </p:blipFill>
        <p:spPr>
          <a:xfrm>
            <a:off x="9451100" y="102433"/>
            <a:ext cx="2628000" cy="2101634"/>
          </a:xfrm>
          <a:prstGeom prst="rect">
            <a:avLst/>
          </a:prstGeom>
          <a:ln w="25400">
            <a:solidFill>
              <a:srgbClr val="28825A"/>
            </a:solidFill>
          </a:ln>
        </p:spPr>
      </p:pic>
      <p:sp>
        <p:nvSpPr>
          <p:cNvPr id="5" name="TextBox 4">
            <a:extLst>
              <a:ext uri="{FF2B5EF4-FFF2-40B4-BE49-F238E27FC236}">
                <a16:creationId xmlns:a16="http://schemas.microsoft.com/office/drawing/2014/main" id="{3658B405-EC32-EE9E-4794-1A972B9D6A33}"/>
              </a:ext>
            </a:extLst>
          </p:cNvPr>
          <p:cNvSpPr txBox="1"/>
          <p:nvPr/>
        </p:nvSpPr>
        <p:spPr>
          <a:xfrm>
            <a:off x="9548336" y="6386235"/>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244692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A3A6-AA0E-091D-7634-B6E9A6115C2E}"/>
              </a:ext>
            </a:extLst>
          </p:cNvPr>
          <p:cNvSpPr>
            <a:spLocks noGrp="1"/>
          </p:cNvSpPr>
          <p:nvPr>
            <p:ph type="title"/>
          </p:nvPr>
        </p:nvSpPr>
        <p:spPr>
          <a:xfrm rot="16200000">
            <a:off x="-4866958" y="460464"/>
            <a:ext cx="10515600" cy="894715"/>
          </a:xfrm>
        </p:spPr>
        <p:txBody>
          <a:bodyPr>
            <a:normAutofit/>
          </a:bodyPr>
          <a:lstStyle/>
          <a:p>
            <a:r>
              <a:rPr lang="en-GB" sz="3600" b="1" dirty="0"/>
              <a:t>85 Year Rule Protections</a:t>
            </a:r>
          </a:p>
        </p:txBody>
      </p:sp>
      <p:sp>
        <p:nvSpPr>
          <p:cNvPr id="3" name="Content Placeholder 2">
            <a:extLst>
              <a:ext uri="{FF2B5EF4-FFF2-40B4-BE49-F238E27FC236}">
                <a16:creationId xmlns:a16="http://schemas.microsoft.com/office/drawing/2014/main" id="{00220C35-92CF-0826-C323-FA5187C3CFA2}"/>
              </a:ext>
            </a:extLst>
          </p:cNvPr>
          <p:cNvSpPr>
            <a:spLocks noGrp="1"/>
          </p:cNvSpPr>
          <p:nvPr>
            <p:ph idx="1"/>
          </p:nvPr>
        </p:nvSpPr>
        <p:spPr>
          <a:xfrm>
            <a:off x="838200" y="609702"/>
            <a:ext cx="8867660" cy="5555920"/>
          </a:xfrm>
        </p:spPr>
        <p:txBody>
          <a:bodyPr>
            <a:normAutofit fontScale="25000" lnSpcReduction="20000"/>
          </a:bodyPr>
          <a:lstStyle/>
          <a:p>
            <a:pPr marL="0" indent="0">
              <a:lnSpc>
                <a:spcPct val="90000"/>
              </a:lnSpc>
              <a:buClr>
                <a:schemeClr val="tx1">
                  <a:shade val="95000"/>
                </a:schemeClr>
              </a:buClr>
              <a:buNone/>
              <a:defRPr/>
            </a:pPr>
            <a:r>
              <a:rPr lang="en-GB" sz="7200" b="1" dirty="0">
                <a:solidFill>
                  <a:schemeClr val="tx1"/>
                </a:solidFill>
              </a:rPr>
              <a:t>If the scheme member voluntarily retires on or after age 60 and satisfy the 85 year rule:</a:t>
            </a:r>
          </a:p>
          <a:p>
            <a:pPr marL="0" indent="0">
              <a:lnSpc>
                <a:spcPct val="90000"/>
              </a:lnSpc>
              <a:buClr>
                <a:schemeClr val="tx1">
                  <a:shade val="95000"/>
                </a:schemeClr>
              </a:buClr>
              <a:buNone/>
              <a:defRPr/>
            </a:pPr>
            <a:endParaRPr lang="en-GB" sz="7200" dirty="0">
              <a:solidFill>
                <a:schemeClr val="tx1"/>
              </a:solidFill>
            </a:endParaRPr>
          </a:p>
          <a:p>
            <a:pPr marL="0" indent="0">
              <a:lnSpc>
                <a:spcPct val="90000"/>
              </a:lnSpc>
              <a:buClr>
                <a:schemeClr val="tx1">
                  <a:shade val="95000"/>
                </a:schemeClr>
              </a:buClr>
              <a:buNone/>
              <a:defRPr/>
            </a:pPr>
            <a:r>
              <a:rPr lang="en-GB" sz="7200" b="1" dirty="0">
                <a:solidFill>
                  <a:schemeClr val="tx1"/>
                </a:solidFill>
              </a:rPr>
              <a:t>Any benefits built up before April 2008 will not be reduced</a:t>
            </a:r>
          </a:p>
          <a:p>
            <a:pPr marL="0" indent="0">
              <a:lnSpc>
                <a:spcPct val="90000"/>
              </a:lnSpc>
              <a:buClr>
                <a:schemeClr val="tx1">
                  <a:shade val="95000"/>
                </a:schemeClr>
              </a:buClr>
              <a:buNone/>
              <a:defRPr/>
            </a:pPr>
            <a:endParaRPr lang="en-GB" sz="7200" b="1" dirty="0">
              <a:solidFill>
                <a:schemeClr val="tx1"/>
              </a:solidFill>
            </a:endParaRPr>
          </a:p>
          <a:p>
            <a:pPr marL="0" indent="0">
              <a:lnSpc>
                <a:spcPct val="90000"/>
              </a:lnSpc>
              <a:buClr>
                <a:schemeClr val="tx1">
                  <a:shade val="95000"/>
                </a:schemeClr>
              </a:buClr>
              <a:buNone/>
              <a:defRPr/>
            </a:pPr>
            <a:r>
              <a:rPr lang="en-GB" sz="7200" dirty="0">
                <a:solidFill>
                  <a:schemeClr val="tx1"/>
                </a:solidFill>
              </a:rPr>
              <a:t>Additional protections apply based on their age:</a:t>
            </a:r>
          </a:p>
          <a:p>
            <a:pPr marL="0" indent="0">
              <a:lnSpc>
                <a:spcPct val="90000"/>
              </a:lnSpc>
              <a:buClr>
                <a:schemeClr val="tx1">
                  <a:shade val="95000"/>
                </a:schemeClr>
              </a:buClr>
              <a:buNone/>
              <a:defRPr/>
            </a:pPr>
            <a:endParaRPr lang="en-GB" sz="7200" dirty="0">
              <a:solidFill>
                <a:schemeClr val="tx1"/>
              </a:solidFill>
            </a:endParaRPr>
          </a:p>
          <a:p>
            <a:pPr marL="0" indent="0">
              <a:lnSpc>
                <a:spcPct val="90000"/>
              </a:lnSpc>
              <a:buClr>
                <a:schemeClr val="tx1">
                  <a:shade val="95000"/>
                </a:schemeClr>
              </a:buClr>
              <a:buNone/>
              <a:defRPr/>
            </a:pPr>
            <a:r>
              <a:rPr lang="en-GB" sz="7200" dirty="0">
                <a:solidFill>
                  <a:schemeClr val="tx1"/>
                </a:solidFill>
              </a:rPr>
              <a:t>If they were born before 1 April 1956 then the benefits they build up to 31 March 2016 </a:t>
            </a:r>
            <a:r>
              <a:rPr lang="en-GB" sz="7200" b="1" dirty="0">
                <a:solidFill>
                  <a:schemeClr val="tx1"/>
                </a:solidFill>
              </a:rPr>
              <a:t>will not be reduced</a:t>
            </a:r>
          </a:p>
          <a:p>
            <a:pPr marL="42863" indent="-42863">
              <a:lnSpc>
                <a:spcPct val="90000"/>
              </a:lnSpc>
              <a:buClr>
                <a:schemeClr val="tx1">
                  <a:shade val="95000"/>
                </a:schemeClr>
              </a:buClr>
              <a:defRPr/>
            </a:pPr>
            <a:endParaRPr lang="en-GB" sz="7200" b="1" dirty="0">
              <a:solidFill>
                <a:schemeClr val="tx1"/>
              </a:solidFill>
            </a:endParaRPr>
          </a:p>
          <a:p>
            <a:pPr marL="0" indent="0">
              <a:lnSpc>
                <a:spcPct val="90000"/>
              </a:lnSpc>
              <a:buClr>
                <a:schemeClr val="tx1">
                  <a:shade val="95000"/>
                </a:schemeClr>
              </a:buClr>
              <a:buNone/>
              <a:defRPr/>
            </a:pPr>
            <a:r>
              <a:rPr lang="en-GB" sz="7200" dirty="0">
                <a:solidFill>
                  <a:schemeClr val="tx1"/>
                </a:solidFill>
              </a:rPr>
              <a:t>If they:</a:t>
            </a:r>
          </a:p>
          <a:p>
            <a:pPr marL="42863" indent="-42863">
              <a:lnSpc>
                <a:spcPct val="90000"/>
              </a:lnSpc>
              <a:buClr>
                <a:schemeClr val="tx1">
                  <a:shade val="95000"/>
                </a:schemeClr>
              </a:buClr>
              <a:defRPr/>
            </a:pPr>
            <a:endParaRPr lang="en-GB" sz="7200" dirty="0">
              <a:solidFill>
                <a:schemeClr val="tx1"/>
              </a:solidFill>
            </a:endParaRPr>
          </a:p>
          <a:p>
            <a:pPr marL="342900" indent="-342900">
              <a:lnSpc>
                <a:spcPct val="90000"/>
              </a:lnSpc>
              <a:buClr>
                <a:schemeClr val="tx1">
                  <a:shade val="95000"/>
                </a:schemeClr>
              </a:buClr>
              <a:buFont typeface="Wingdings" panose="05000000000000000000" pitchFamily="2" charset="2"/>
              <a:buChar char="§"/>
              <a:defRPr/>
            </a:pPr>
            <a:r>
              <a:rPr lang="en-GB" sz="7200" dirty="0">
                <a:solidFill>
                  <a:schemeClr val="tx1"/>
                </a:solidFill>
              </a:rPr>
              <a:t>Turn 60 between 1 April 2016 and 31 March 2020 </a:t>
            </a:r>
          </a:p>
          <a:p>
            <a:pPr marL="342900" indent="-342900">
              <a:lnSpc>
                <a:spcPct val="90000"/>
              </a:lnSpc>
              <a:buClr>
                <a:schemeClr val="tx1">
                  <a:shade val="95000"/>
                </a:schemeClr>
              </a:buClr>
              <a:buFont typeface="Wingdings" panose="05000000000000000000" pitchFamily="2" charset="2"/>
              <a:buChar char="§"/>
              <a:defRPr/>
            </a:pPr>
            <a:r>
              <a:rPr lang="en-GB" sz="7200" dirty="0">
                <a:solidFill>
                  <a:schemeClr val="tx1"/>
                </a:solidFill>
              </a:rPr>
              <a:t>AND satisfy the 85 year rule before 1 April 2020</a:t>
            </a:r>
          </a:p>
          <a:p>
            <a:pPr marL="42863" indent="-42863">
              <a:lnSpc>
                <a:spcPct val="90000"/>
              </a:lnSpc>
              <a:buClr>
                <a:schemeClr val="tx1">
                  <a:shade val="95000"/>
                </a:schemeClr>
              </a:buClr>
              <a:defRPr/>
            </a:pPr>
            <a:endParaRPr lang="en-GB" sz="7200" dirty="0">
              <a:solidFill>
                <a:schemeClr val="tx1"/>
              </a:solidFill>
            </a:endParaRPr>
          </a:p>
          <a:p>
            <a:pPr marL="0" indent="0">
              <a:lnSpc>
                <a:spcPct val="90000"/>
              </a:lnSpc>
              <a:buClr>
                <a:schemeClr val="tx1">
                  <a:shade val="95000"/>
                </a:schemeClr>
              </a:buClr>
              <a:buNone/>
              <a:defRPr/>
            </a:pPr>
            <a:r>
              <a:rPr lang="en-GB" sz="7200" dirty="0">
                <a:solidFill>
                  <a:schemeClr val="tx1"/>
                </a:solidFill>
              </a:rPr>
              <a:t>The benefits they have built up between 1 April 2008 and 31 March 2020 will have a lower reduction than would apply to a non-protected member</a:t>
            </a:r>
          </a:p>
          <a:p>
            <a:pPr marL="0" indent="0">
              <a:lnSpc>
                <a:spcPct val="90000"/>
              </a:lnSpc>
              <a:buClr>
                <a:schemeClr val="tx1">
                  <a:shade val="95000"/>
                </a:schemeClr>
              </a:buClr>
              <a:buNone/>
              <a:defRPr/>
            </a:pPr>
            <a:r>
              <a:rPr lang="en-GB" sz="7200" b="1" dirty="0">
                <a:solidFill>
                  <a:schemeClr val="tx1"/>
                </a:solidFill>
              </a:rPr>
              <a:t> </a:t>
            </a:r>
          </a:p>
          <a:p>
            <a:pPr marL="0" indent="0">
              <a:lnSpc>
                <a:spcPct val="90000"/>
              </a:lnSpc>
              <a:buClr>
                <a:schemeClr val="tx1">
                  <a:shade val="95000"/>
                </a:schemeClr>
              </a:buClr>
              <a:buNone/>
              <a:defRPr/>
            </a:pPr>
            <a:r>
              <a:rPr lang="en-GB" sz="7200" b="1" dirty="0">
                <a:solidFill>
                  <a:schemeClr val="tx1"/>
                </a:solidFill>
              </a:rPr>
              <a:t>Protections do not apply in full if benefits drawn voluntarily before age 60.</a:t>
            </a:r>
          </a:p>
          <a:p>
            <a:endParaRPr lang="en-GB" dirty="0"/>
          </a:p>
        </p:txBody>
      </p:sp>
      <p:sp>
        <p:nvSpPr>
          <p:cNvPr id="4" name="TextBox 3">
            <a:extLst>
              <a:ext uri="{FF2B5EF4-FFF2-40B4-BE49-F238E27FC236}">
                <a16:creationId xmlns:a16="http://schemas.microsoft.com/office/drawing/2014/main" id="{76955ED9-CF0A-D498-8455-77F7EF2C075F}"/>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
        <p:nvSpPr>
          <p:cNvPr id="5" name="TextBox 4">
            <a:extLst>
              <a:ext uri="{FF2B5EF4-FFF2-40B4-BE49-F238E27FC236}">
                <a16:creationId xmlns:a16="http://schemas.microsoft.com/office/drawing/2014/main" id="{E7E1107C-EB41-EB16-852B-3D1708C6925E}"/>
              </a:ext>
            </a:extLst>
          </p:cNvPr>
          <p:cNvSpPr txBox="1"/>
          <p:nvPr/>
        </p:nvSpPr>
        <p:spPr>
          <a:xfrm>
            <a:off x="9972674" y="2335144"/>
            <a:ext cx="2028825" cy="3139321"/>
          </a:xfrm>
          <a:prstGeom prst="rect">
            <a:avLst/>
          </a:prstGeom>
          <a:solidFill>
            <a:srgbClr val="28825A"/>
          </a:solidFill>
        </p:spPr>
        <p:txBody>
          <a:bodyPr wrap="square" rtlCol="0">
            <a:spAutoFit/>
          </a:bodyPr>
          <a:lstStyle/>
          <a:p>
            <a:pPr marL="0" indent="0" algn="ctr">
              <a:buClr>
                <a:schemeClr val="tx1">
                  <a:shade val="95000"/>
                </a:schemeClr>
              </a:buClr>
              <a:buNone/>
              <a:defRPr/>
            </a:pPr>
            <a:r>
              <a:rPr lang="en-GB" sz="1800" b="1" dirty="0">
                <a:solidFill>
                  <a:schemeClr val="bg1"/>
                </a:solidFill>
                <a:latin typeface="Gill Sans MT" panose="020B0502020104020203" pitchFamily="34" charset="0"/>
              </a:rPr>
              <a:t>The rules governing how the 85-year rule works and the level of protection are complex, so contact the pension fund for further clarification. </a:t>
            </a:r>
          </a:p>
        </p:txBody>
      </p:sp>
    </p:spTree>
    <p:extLst>
      <p:ext uri="{BB962C8B-B14F-4D97-AF65-F5344CB8AC3E}">
        <p14:creationId xmlns:p14="http://schemas.microsoft.com/office/powerpoint/2010/main" val="248307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C76B-3486-0EDF-7948-739CEFD39E64}"/>
              </a:ext>
            </a:extLst>
          </p:cNvPr>
          <p:cNvSpPr>
            <a:spLocks noGrp="1"/>
          </p:cNvSpPr>
          <p:nvPr>
            <p:ph type="title"/>
          </p:nvPr>
        </p:nvSpPr>
        <p:spPr>
          <a:xfrm>
            <a:off x="838200" y="477749"/>
            <a:ext cx="11137136" cy="894715"/>
          </a:xfrm>
        </p:spPr>
        <p:txBody>
          <a:bodyPr>
            <a:noAutofit/>
          </a:bodyPr>
          <a:lstStyle/>
          <a:p>
            <a:r>
              <a:rPr lang="en-GB" sz="3600" b="1" dirty="0"/>
              <a:t>Impact of changing job roles on your LGPS records</a:t>
            </a:r>
          </a:p>
        </p:txBody>
      </p:sp>
      <p:sp>
        <p:nvSpPr>
          <p:cNvPr id="3" name="Content Placeholder 2">
            <a:extLst>
              <a:ext uri="{FF2B5EF4-FFF2-40B4-BE49-F238E27FC236}">
                <a16:creationId xmlns:a16="http://schemas.microsoft.com/office/drawing/2014/main" id="{65B86972-9660-098E-A819-14F074E07B40}"/>
              </a:ext>
            </a:extLst>
          </p:cNvPr>
          <p:cNvSpPr>
            <a:spLocks noGrp="1"/>
          </p:cNvSpPr>
          <p:nvPr>
            <p:ph idx="1"/>
          </p:nvPr>
        </p:nvSpPr>
        <p:spPr>
          <a:xfrm>
            <a:off x="838200" y="1109038"/>
            <a:ext cx="10515600" cy="4940707"/>
          </a:xfrm>
        </p:spPr>
        <p:txBody>
          <a:bodyPr>
            <a:normAutofit/>
          </a:bodyPr>
          <a:lstStyle/>
          <a:p>
            <a:pPr algn="l"/>
            <a:endParaRPr lang="en-GB" sz="1800" b="0" i="0" u="none" strike="noStrike" baseline="0" dirty="0">
              <a:solidFill>
                <a:srgbClr val="000000"/>
              </a:solidFill>
              <a:latin typeface="Gill Sans MT" panose="020B0502020104020203" pitchFamily="34" charset="0"/>
            </a:endParaRPr>
          </a:p>
          <a:p>
            <a:r>
              <a:rPr lang="en-GB" sz="2400" b="0" i="0" u="none" strike="noStrike" baseline="0" dirty="0">
                <a:solidFill>
                  <a:srgbClr val="000000"/>
                </a:solidFill>
                <a:latin typeface="Gill Sans MT" panose="020B0502020104020203" pitchFamily="34" charset="0"/>
              </a:rPr>
              <a:t>People move roles with an employer on a regular basis. This could be because of restructure, sideways move, promotion, or other reasons. </a:t>
            </a:r>
          </a:p>
          <a:p>
            <a:r>
              <a:rPr lang="en-GB" sz="2400" b="0" i="0" u="none" strike="noStrike" baseline="0" dirty="0">
                <a:solidFill>
                  <a:srgbClr val="000000"/>
                </a:solidFill>
                <a:latin typeface="Gill Sans MT" panose="020B0502020104020203" pitchFamily="34" charset="0"/>
              </a:rPr>
              <a:t>When this happens, your employer may provide you with a new payroll reference or post number. This information is then given to your pension provider to process. </a:t>
            </a:r>
          </a:p>
          <a:p>
            <a:r>
              <a:rPr lang="en-GB" sz="2400" b="0" i="0" u="none" strike="noStrike" baseline="0" dirty="0">
                <a:solidFill>
                  <a:srgbClr val="000000"/>
                </a:solidFill>
                <a:latin typeface="Gill Sans MT" panose="020B0502020104020203" pitchFamily="34" charset="0"/>
              </a:rPr>
              <a:t>East Sussex Pension Fund must follow strict guidelines laid down via legislation. These rules stipulate that we initially treat each employee post as a separate pension record. </a:t>
            </a:r>
          </a:p>
          <a:p>
            <a:r>
              <a:rPr lang="en-GB" sz="2400" b="0" i="0" u="none" strike="noStrike" baseline="0" dirty="0">
                <a:solidFill>
                  <a:srgbClr val="000000"/>
                </a:solidFill>
                <a:latin typeface="Gill Sans MT" panose="020B0502020104020203" pitchFamily="34" charset="0"/>
              </a:rPr>
              <a:t>This is important as when you start a new role, even if it is with the same employer, you are entitled to certain new starter rights. For example, you have the option to transfer in pensions from elsewhere within 12 months of starting the new role. </a:t>
            </a:r>
            <a:endParaRPr lang="en-GB" sz="3600" dirty="0"/>
          </a:p>
        </p:txBody>
      </p:sp>
      <p:sp>
        <p:nvSpPr>
          <p:cNvPr id="4" name="TextBox 3">
            <a:extLst>
              <a:ext uri="{FF2B5EF4-FFF2-40B4-BE49-F238E27FC236}">
                <a16:creationId xmlns:a16="http://schemas.microsoft.com/office/drawing/2014/main" id="{287CCCDC-123F-83EF-876C-8A1B3DB46B39}"/>
              </a:ext>
            </a:extLst>
          </p:cNvPr>
          <p:cNvSpPr txBox="1"/>
          <p:nvPr/>
        </p:nvSpPr>
        <p:spPr>
          <a:xfrm>
            <a:off x="9551581" y="41337"/>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428526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AE29-30F7-B3F2-85BF-CDE0529A6A75}"/>
              </a:ext>
            </a:extLst>
          </p:cNvPr>
          <p:cNvSpPr>
            <a:spLocks noGrp="1"/>
          </p:cNvSpPr>
          <p:nvPr>
            <p:ph type="title"/>
          </p:nvPr>
        </p:nvSpPr>
        <p:spPr>
          <a:xfrm>
            <a:off x="838200" y="114638"/>
            <a:ext cx="10515600" cy="894715"/>
          </a:xfrm>
        </p:spPr>
        <p:txBody>
          <a:bodyPr>
            <a:normAutofit/>
          </a:bodyPr>
          <a:lstStyle/>
          <a:p>
            <a:r>
              <a:rPr lang="en-GB" sz="3600" b="1" dirty="0"/>
              <a:t>Meet Carrie</a:t>
            </a:r>
          </a:p>
        </p:txBody>
      </p:sp>
      <p:sp>
        <p:nvSpPr>
          <p:cNvPr id="3" name="Content Placeholder 2">
            <a:extLst>
              <a:ext uri="{FF2B5EF4-FFF2-40B4-BE49-F238E27FC236}">
                <a16:creationId xmlns:a16="http://schemas.microsoft.com/office/drawing/2014/main" id="{CBF4AF21-39D6-4AC8-4BD2-8F6A4F2BBBE0}"/>
              </a:ext>
            </a:extLst>
          </p:cNvPr>
          <p:cNvSpPr>
            <a:spLocks noGrp="1"/>
          </p:cNvSpPr>
          <p:nvPr>
            <p:ph idx="1"/>
          </p:nvPr>
        </p:nvSpPr>
        <p:spPr>
          <a:xfrm>
            <a:off x="873927" y="1009353"/>
            <a:ext cx="7750995" cy="1153370"/>
          </a:xfrm>
        </p:spPr>
        <p:txBody>
          <a:bodyPr>
            <a:normAutofit/>
          </a:bodyPr>
          <a:lstStyle/>
          <a:p>
            <a:pPr marL="0" indent="0">
              <a:buNone/>
            </a:pPr>
            <a:r>
              <a:rPr lang="en-GB" sz="2200" dirty="0">
                <a:solidFill>
                  <a:srgbClr val="000000"/>
                </a:solidFill>
              </a:rPr>
              <a:t>C</a:t>
            </a:r>
            <a:r>
              <a:rPr lang="en-GB" sz="2200" b="0" i="0" u="none" strike="noStrike" baseline="0" dirty="0">
                <a:solidFill>
                  <a:srgbClr val="000000"/>
                </a:solidFill>
                <a:latin typeface="Gill Sans MT" panose="020B0502020104020203" pitchFamily="34" charset="0"/>
              </a:rPr>
              <a:t>arrie has been part of a restructuring exercise in the Finance area where she works. Consequently, her job role and payroll reference have changed. </a:t>
            </a:r>
            <a:endParaRPr lang="en-GB" sz="2200" dirty="0"/>
          </a:p>
        </p:txBody>
      </p:sp>
      <p:pic>
        <p:nvPicPr>
          <p:cNvPr id="5" name="Picture 4">
            <a:extLst>
              <a:ext uri="{FF2B5EF4-FFF2-40B4-BE49-F238E27FC236}">
                <a16:creationId xmlns:a16="http://schemas.microsoft.com/office/drawing/2014/main" id="{3CDD5DE7-3219-3BA6-875B-386B7C5B477A}"/>
              </a:ext>
            </a:extLst>
          </p:cNvPr>
          <p:cNvPicPr>
            <a:picLocks noChangeAspect="1"/>
          </p:cNvPicPr>
          <p:nvPr/>
        </p:nvPicPr>
        <p:blipFill>
          <a:blip r:embed="rId2"/>
          <a:stretch>
            <a:fillRect/>
          </a:stretch>
        </p:blipFill>
        <p:spPr>
          <a:xfrm>
            <a:off x="9151524" y="611993"/>
            <a:ext cx="2448000" cy="1584484"/>
          </a:xfrm>
          <a:prstGeom prst="rect">
            <a:avLst/>
          </a:prstGeom>
        </p:spPr>
      </p:pic>
      <p:graphicFrame>
        <p:nvGraphicFramePr>
          <p:cNvPr id="6" name="Table 6">
            <a:extLst>
              <a:ext uri="{FF2B5EF4-FFF2-40B4-BE49-F238E27FC236}">
                <a16:creationId xmlns:a16="http://schemas.microsoft.com/office/drawing/2014/main" id="{F033D84D-DB8F-BCA3-D09B-D1CE7D6A9947}"/>
              </a:ext>
            </a:extLst>
          </p:cNvPr>
          <p:cNvGraphicFramePr>
            <a:graphicFrameLocks noGrp="1"/>
          </p:cNvGraphicFramePr>
          <p:nvPr>
            <p:extLst>
              <p:ext uri="{D42A27DB-BD31-4B8C-83A1-F6EECF244321}">
                <p14:modId xmlns:p14="http://schemas.microsoft.com/office/powerpoint/2010/main" val="202374946"/>
              </p:ext>
            </p:extLst>
          </p:nvPr>
        </p:nvGraphicFramePr>
        <p:xfrm>
          <a:off x="852755" y="2168887"/>
          <a:ext cx="10746769" cy="4077120"/>
        </p:xfrm>
        <a:graphic>
          <a:graphicData uri="http://schemas.openxmlformats.org/drawingml/2006/table">
            <a:tbl>
              <a:tblPr firstRow="1" bandRow="1">
                <a:tableStyleId>{2D5ABB26-0587-4C30-8999-92F81FD0307C}</a:tableStyleId>
              </a:tblPr>
              <a:tblGrid>
                <a:gridCol w="1101228">
                  <a:extLst>
                    <a:ext uri="{9D8B030D-6E8A-4147-A177-3AD203B41FA5}">
                      <a16:colId xmlns:a16="http://schemas.microsoft.com/office/drawing/2014/main" val="159204532"/>
                    </a:ext>
                  </a:extLst>
                </a:gridCol>
                <a:gridCol w="9645541">
                  <a:extLst>
                    <a:ext uri="{9D8B030D-6E8A-4147-A177-3AD203B41FA5}">
                      <a16:colId xmlns:a16="http://schemas.microsoft.com/office/drawing/2014/main" val="1109765142"/>
                    </a:ext>
                  </a:extLst>
                </a:gridCol>
              </a:tblGrid>
              <a:tr h="450000">
                <a:tc>
                  <a:txBody>
                    <a:bodyPr/>
                    <a:lstStyle/>
                    <a:p>
                      <a:pPr algn="ctr"/>
                      <a:r>
                        <a:rPr lang="en-GB" sz="2200" b="1" dirty="0">
                          <a:solidFill>
                            <a:schemeClr val="bg1"/>
                          </a:solidFill>
                          <a:latin typeface="Gill Sans MT" panose="020B0502020104020203" pitchFamily="34" charset="0"/>
                        </a:rPr>
                        <a:t>Step</a:t>
                      </a:r>
                    </a:p>
                  </a:txBody>
                  <a:tcPr>
                    <a:solidFill>
                      <a:srgbClr val="28825A"/>
                    </a:solidFill>
                  </a:tcPr>
                </a:tc>
                <a:tc>
                  <a:txBody>
                    <a:bodyPr/>
                    <a:lstStyle/>
                    <a:p>
                      <a:r>
                        <a:rPr lang="en-GB" sz="2200" b="1" dirty="0">
                          <a:solidFill>
                            <a:schemeClr val="bg1"/>
                          </a:solidFill>
                          <a:latin typeface="Gill Sans MT" panose="020B0502020104020203" pitchFamily="34" charset="0"/>
                        </a:rPr>
                        <a:t>What happens</a:t>
                      </a:r>
                    </a:p>
                  </a:txBody>
                  <a:tcPr>
                    <a:solidFill>
                      <a:srgbClr val="28825A"/>
                    </a:solidFill>
                  </a:tcPr>
                </a:tc>
                <a:extLst>
                  <a:ext uri="{0D108BD9-81ED-4DB2-BD59-A6C34878D82A}">
                    <a16:rowId xmlns:a16="http://schemas.microsoft.com/office/drawing/2014/main" val="2968988451"/>
                  </a:ext>
                </a:extLst>
              </a:tr>
              <a:tr h="714169">
                <a:tc>
                  <a:txBody>
                    <a:bodyPr/>
                    <a:lstStyle/>
                    <a:p>
                      <a:pPr algn="ctr"/>
                      <a:r>
                        <a:rPr lang="en-GB" sz="2200" b="1" dirty="0">
                          <a:solidFill>
                            <a:schemeClr val="bg1"/>
                          </a:solidFill>
                          <a:latin typeface="Gill Sans MT" panose="020B0502020104020203" pitchFamily="34" charset="0"/>
                        </a:rPr>
                        <a:t>1</a:t>
                      </a:r>
                    </a:p>
                  </a:txBody>
                  <a:tcPr>
                    <a:solidFill>
                      <a:srgbClr val="28825A"/>
                    </a:solidFill>
                  </a:tcPr>
                </a:tc>
                <a:tc>
                  <a:txBody>
                    <a:bodyPr/>
                    <a:lstStyle/>
                    <a:p>
                      <a:r>
                        <a:rPr lang="en-GB" sz="2200" b="0" u="none" strike="noStrike" kern="1200" baseline="0" dirty="0">
                          <a:solidFill>
                            <a:srgbClr val="000000"/>
                          </a:solidFill>
                          <a:latin typeface="Gill Sans MT" panose="020B0502020104020203" pitchFamily="34" charset="0"/>
                        </a:rPr>
                        <a:t>Carrie is initially treated as a leaver from the Pension Fund in respect of her old role. This means she is entitled to deferred benefits. She will receive a letter from East Sussex Pension Fund confirming this. </a:t>
                      </a:r>
                      <a:endParaRPr lang="en-GB" sz="2200" dirty="0">
                        <a:latin typeface="Gill Sans MT" panose="020B0502020104020203" pitchFamily="34" charset="0"/>
                      </a:endParaRPr>
                    </a:p>
                  </a:txBody>
                  <a:tcPr/>
                </a:tc>
                <a:extLst>
                  <a:ext uri="{0D108BD9-81ED-4DB2-BD59-A6C34878D82A}">
                    <a16:rowId xmlns:a16="http://schemas.microsoft.com/office/drawing/2014/main" val="4106491228"/>
                  </a:ext>
                </a:extLst>
              </a:tr>
              <a:tr h="716116">
                <a:tc>
                  <a:txBody>
                    <a:bodyPr/>
                    <a:lstStyle/>
                    <a:p>
                      <a:pPr algn="ctr"/>
                      <a:r>
                        <a:rPr lang="en-GB" sz="2200" b="1" dirty="0">
                          <a:solidFill>
                            <a:schemeClr val="bg1"/>
                          </a:solidFill>
                          <a:latin typeface="Gill Sans MT" panose="020B0502020104020203" pitchFamily="34" charset="0"/>
                        </a:rPr>
                        <a:t>2</a:t>
                      </a:r>
                    </a:p>
                  </a:txBody>
                  <a:tcPr>
                    <a:solidFill>
                      <a:srgbClr val="28825A"/>
                    </a:solidFill>
                  </a:tcPr>
                </a:tc>
                <a:tc>
                  <a:txBody>
                    <a:bodyPr/>
                    <a:lstStyle/>
                    <a:p>
                      <a:r>
                        <a:rPr lang="en-GB" sz="2200" b="0" u="none" strike="noStrike" kern="1200" baseline="0" dirty="0">
                          <a:solidFill>
                            <a:srgbClr val="000000"/>
                          </a:solidFill>
                          <a:latin typeface="Gill Sans MT" panose="020B0502020104020203" pitchFamily="34" charset="0"/>
                        </a:rPr>
                        <a:t>Carrie will receive a new joiner letter from East Sussex Pension Fund in respect of her new role (this could be received up to 3 months after we are notified). </a:t>
                      </a:r>
                      <a:endParaRPr lang="en-GB" sz="2200" dirty="0">
                        <a:latin typeface="Gill Sans MT" panose="020B0502020104020203" pitchFamily="34" charset="0"/>
                      </a:endParaRPr>
                    </a:p>
                  </a:txBody>
                  <a:tcPr/>
                </a:tc>
                <a:extLst>
                  <a:ext uri="{0D108BD9-81ED-4DB2-BD59-A6C34878D82A}">
                    <a16:rowId xmlns:a16="http://schemas.microsoft.com/office/drawing/2014/main" val="1455824583"/>
                  </a:ext>
                </a:extLst>
              </a:tr>
              <a:tr h="450000">
                <a:tc>
                  <a:txBody>
                    <a:bodyPr/>
                    <a:lstStyle/>
                    <a:p>
                      <a:pPr algn="ctr"/>
                      <a:r>
                        <a:rPr lang="en-GB" sz="2200" b="1" dirty="0">
                          <a:solidFill>
                            <a:schemeClr val="bg1"/>
                          </a:solidFill>
                          <a:latin typeface="Gill Sans MT" panose="020B0502020104020203" pitchFamily="34" charset="0"/>
                        </a:rPr>
                        <a:t>3</a:t>
                      </a:r>
                    </a:p>
                  </a:txBody>
                  <a:tcPr>
                    <a:solidFill>
                      <a:srgbClr val="28825A"/>
                    </a:solidFill>
                  </a:tcPr>
                </a:tc>
                <a:tc>
                  <a:txBody>
                    <a:bodyPr/>
                    <a:lstStyle/>
                    <a:p>
                      <a:r>
                        <a:rPr lang="en-GB" sz="2200" b="0" u="none" strike="noStrike" kern="1200" baseline="0" dirty="0">
                          <a:solidFill>
                            <a:srgbClr val="000000"/>
                          </a:solidFill>
                          <a:latin typeface="Gill Sans MT" panose="020B0502020104020203" pitchFamily="34" charset="0"/>
                        </a:rPr>
                        <a:t>Carrie’s pension records will be automatically joined together within 12 months of her new role starting. Aggregation is an individual’s choice and an important one. So, before we do this, we will write to her offering her the option of retaining separate benefits. There may be a good reason why she would not want to join her records together. </a:t>
                      </a:r>
                      <a:endParaRPr lang="en-GB" sz="2200" dirty="0">
                        <a:latin typeface="Gill Sans MT" panose="020B0502020104020203" pitchFamily="34" charset="0"/>
                      </a:endParaRPr>
                    </a:p>
                  </a:txBody>
                  <a:tcPr/>
                </a:tc>
                <a:extLst>
                  <a:ext uri="{0D108BD9-81ED-4DB2-BD59-A6C34878D82A}">
                    <a16:rowId xmlns:a16="http://schemas.microsoft.com/office/drawing/2014/main" val="3365734063"/>
                  </a:ext>
                </a:extLst>
              </a:tr>
            </a:tbl>
          </a:graphicData>
        </a:graphic>
      </p:graphicFrame>
      <p:sp>
        <p:nvSpPr>
          <p:cNvPr id="4" name="TextBox 3">
            <a:extLst>
              <a:ext uri="{FF2B5EF4-FFF2-40B4-BE49-F238E27FC236}">
                <a16:creationId xmlns:a16="http://schemas.microsoft.com/office/drawing/2014/main" id="{06334B2B-1885-2CC5-0040-B99F2EF5A969}"/>
              </a:ext>
            </a:extLst>
          </p:cNvPr>
          <p:cNvSpPr txBox="1"/>
          <p:nvPr/>
        </p:nvSpPr>
        <p:spPr>
          <a:xfrm>
            <a:off x="9674443" y="108090"/>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12605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963</Words>
  <Application>Microsoft Office PowerPoint</Application>
  <PresentationFormat>Widescreen</PresentationFormat>
  <Paragraphs>97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Wingdings</vt:lpstr>
      <vt:lpstr>1_Office Theme</vt:lpstr>
      <vt:lpstr>Administration Key Tasks</vt:lpstr>
      <vt:lpstr>Agenda</vt:lpstr>
      <vt:lpstr>Providing Data to the Admin Team</vt:lpstr>
      <vt:lpstr>Final Pay Calculations</vt:lpstr>
      <vt:lpstr>Final Pay Example</vt:lpstr>
      <vt:lpstr>85 Year Rule Protections</vt:lpstr>
      <vt:lpstr>85 Year Rule Protections</vt:lpstr>
      <vt:lpstr>Impact of changing job roles on your LGPS records</vt:lpstr>
      <vt:lpstr>Meet Carrie</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Key Tasks</dc:title>
  <dc:creator>Julie Pelham</dc:creator>
  <cp:lastModifiedBy>Paul Linfield</cp:lastModifiedBy>
  <cp:revision>7</cp:revision>
  <dcterms:created xsi:type="dcterms:W3CDTF">2022-11-16T15:39:14Z</dcterms:created>
  <dcterms:modified xsi:type="dcterms:W3CDTF">2022-11-23T17:30:35Z</dcterms:modified>
</cp:coreProperties>
</file>