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263" r:id="rId6"/>
    <p:sldId id="262" r:id="rId7"/>
    <p:sldId id="264" r:id="rId8"/>
    <p:sldId id="265" r:id="rId9"/>
    <p:sldId id="266"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B8522-EA08-4916-AC31-E8242E3A155B}" type="datetimeFigureOut">
              <a:rPr lang="en-GB" smtClean="0"/>
              <a:t>18/11/2022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DFBE3-1E97-44DD-B808-ECE98409019E}" type="slidenum">
              <a:rPr lang="en-GB" smtClean="0"/>
              <a:t>‹#›</a:t>
            </a:fld>
            <a:endParaRPr lang="en-GB"/>
          </a:p>
        </p:txBody>
      </p:sp>
    </p:spTree>
    <p:extLst>
      <p:ext uri="{BB962C8B-B14F-4D97-AF65-F5344CB8AC3E}">
        <p14:creationId xmlns:p14="http://schemas.microsoft.com/office/powerpoint/2010/main" val="407329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209" y="4400550"/>
            <a:ext cx="6663846" cy="3600450"/>
          </a:xfrm>
        </p:spPr>
        <p:txBody>
          <a:bodyPr/>
          <a:lstStyle/>
          <a:p>
            <a:r>
              <a:rPr lang="en-GB" sz="1100" dirty="0"/>
              <a:t>The decision to refer someone down the IHR route is should be taken by the employer. This decision should be taken for entirely HR reasons. If an employee is unable to fulfil or carry out their duties due to ill health of mind or body then it is the employer who should decide whether the employment should be terminated – in this case by referring the individual for IHR assessment.</a:t>
            </a:r>
          </a:p>
          <a:p>
            <a:endParaRPr lang="en-GB" sz="1100" dirty="0"/>
          </a:p>
          <a:p>
            <a:r>
              <a:rPr lang="en-GB" sz="1100" dirty="0"/>
              <a:t>Once the decision has been taken to pursue IHR the individual should be referred to your Independent Registered Medical Practitioner for assessment – I will come back to this shortly.</a:t>
            </a:r>
          </a:p>
          <a:p>
            <a:endParaRPr lang="en-GB" sz="1100" dirty="0"/>
          </a:p>
          <a:p>
            <a:r>
              <a:rPr lang="en-GB" sz="1100" dirty="0"/>
              <a:t>Provide information to the IRMP to assist with their assessment – this may vary on a cases by case basis but should include details of illness/condition, absence records for previous two years, </a:t>
            </a:r>
            <a:r>
              <a:rPr lang="en-GB" sz="1100" dirty="0" err="1"/>
              <a:t>occ</a:t>
            </a:r>
            <a:r>
              <a:rPr lang="en-GB" sz="1100" dirty="0"/>
              <a:t> health reports, risk assessments and accident reports, job descriptions and any adjustments or adaptations. They may require medical reports from GP/Specialist for the individual.</a:t>
            </a:r>
          </a:p>
          <a:p>
            <a:endParaRPr lang="en-GB" sz="1100" dirty="0"/>
          </a:p>
          <a:p>
            <a:r>
              <a:rPr lang="en-GB" sz="1100" dirty="0"/>
              <a:t>The final decision - if awarded by the IRMP the employer should then in conjunction with any other relevant information take the decision to award IHR including which tier applies if an active member. This needs to be from person(s) responsible for signing this off within the employer. </a:t>
            </a:r>
          </a:p>
          <a:p>
            <a:endParaRPr lang="en-GB" sz="1100" dirty="0"/>
          </a:p>
          <a:p>
            <a:r>
              <a:rPr lang="en-GB" sz="1100" dirty="0"/>
              <a:t>The final step for the employer is to inform ESPF (</a:t>
            </a:r>
            <a:r>
              <a:rPr lang="en-GB" sz="1100" dirty="0" err="1"/>
              <a:t>pensions@eastssuex</a:t>
            </a:r>
            <a:r>
              <a:rPr lang="en-GB" sz="1100" dirty="0"/>
              <a:t>) of the decision along with a completed LGPS Ret 2 form and the relevant IHR cert.</a:t>
            </a:r>
          </a:p>
          <a:p>
            <a:endParaRPr lang="en-GB" sz="1100" dirty="0"/>
          </a:p>
          <a:p>
            <a:r>
              <a:rPr lang="en-GB" sz="1100" dirty="0"/>
              <a:t>Important to note that for deferred members (members who left prior to ill health) the employer is also responsible for referring these individuals to the IRMP. As they are no longer employees it is the individual themselves who requests referral through the employer. The employer has an obligation to refer the individual onto the IRMP and there is no limit to the amount of times an individual may apply. The employer is also responsible for the costs of the IRMP assessment for both active and deferred members.</a:t>
            </a:r>
          </a:p>
          <a:p>
            <a:endParaRPr lang="en-GB" sz="1100" dirty="0"/>
          </a:p>
          <a:p>
            <a:r>
              <a:rPr lang="en-GB" sz="1100" dirty="0"/>
              <a:t>Ret 2 – write out to member with estimate they then claim the benefits – then 9a confirming retirement </a:t>
            </a:r>
          </a:p>
          <a:p>
            <a:endParaRPr lang="en-GB" dirty="0"/>
          </a:p>
        </p:txBody>
      </p:sp>
      <p:sp>
        <p:nvSpPr>
          <p:cNvPr id="4" name="Slide Number Placeholder 3"/>
          <p:cNvSpPr>
            <a:spLocks noGrp="1"/>
          </p:cNvSpPr>
          <p:nvPr>
            <p:ph type="sldNum" sz="quarter" idx="5"/>
          </p:nvPr>
        </p:nvSpPr>
        <p:spPr/>
        <p:txBody>
          <a:bodyPr/>
          <a:lstStyle/>
          <a:p>
            <a:fld id="{EEBDFBE3-1E97-44DD-B808-ECE98409019E}" type="slidenum">
              <a:rPr lang="en-GB" smtClean="0"/>
              <a:t>3</a:t>
            </a:fld>
            <a:endParaRPr lang="en-GB"/>
          </a:p>
        </p:txBody>
      </p:sp>
    </p:spTree>
    <p:extLst>
      <p:ext uri="{BB962C8B-B14F-4D97-AF65-F5344CB8AC3E}">
        <p14:creationId xmlns:p14="http://schemas.microsoft.com/office/powerpoint/2010/main" val="12832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carries out the assessments?</a:t>
            </a:r>
          </a:p>
          <a:p>
            <a:endParaRPr lang="en-GB" dirty="0"/>
          </a:p>
          <a:p>
            <a:r>
              <a:rPr lang="en-GB" dirty="0"/>
              <a:t>An Independent Registered Medical Practitioner is required to carry out the assessment for IHR. </a:t>
            </a:r>
          </a:p>
          <a:p>
            <a:endParaRPr lang="en-GB" dirty="0"/>
          </a:p>
          <a:p>
            <a:r>
              <a:rPr lang="en-GB" dirty="0"/>
              <a:t>They should be appointed in line with our policy on the appointment of IRMP’s which can also be found on our website. This requires the IRMP to have a Diploma in Occupational Health Medicine or equivalent if from an EAA state and be a member of the Faculty of Occupational Medicine or equivalent if from an EAA state.</a:t>
            </a:r>
          </a:p>
          <a:p>
            <a:endParaRPr lang="en-GB" dirty="0"/>
          </a:p>
          <a:p>
            <a:r>
              <a:rPr lang="en-GB" dirty="0"/>
              <a:t>The policy also states you should inform the ESPF of your choice of IRMP for approval. We will then verify if they meet the criteria set out in the policy.</a:t>
            </a:r>
          </a:p>
          <a:p>
            <a:endParaRPr lang="en-GB" dirty="0"/>
          </a:p>
          <a:p>
            <a:r>
              <a:rPr lang="en-GB" dirty="0"/>
              <a:t>If you have yet to inform us of your IRMP please do so as soon as you can.</a:t>
            </a:r>
          </a:p>
          <a:p>
            <a:endParaRPr lang="en-GB" dirty="0"/>
          </a:p>
        </p:txBody>
      </p:sp>
      <p:sp>
        <p:nvSpPr>
          <p:cNvPr id="4" name="Slide Number Placeholder 3"/>
          <p:cNvSpPr>
            <a:spLocks noGrp="1"/>
          </p:cNvSpPr>
          <p:nvPr>
            <p:ph type="sldNum" sz="quarter" idx="5"/>
          </p:nvPr>
        </p:nvSpPr>
        <p:spPr/>
        <p:txBody>
          <a:bodyPr/>
          <a:lstStyle/>
          <a:p>
            <a:fld id="{EEBDFBE3-1E97-44DD-B808-ECE98409019E}" type="slidenum">
              <a:rPr lang="en-GB" smtClean="0"/>
              <a:t>4</a:t>
            </a:fld>
            <a:endParaRPr lang="en-GB"/>
          </a:p>
        </p:txBody>
      </p:sp>
    </p:spTree>
    <p:extLst>
      <p:ext uri="{BB962C8B-B14F-4D97-AF65-F5344CB8AC3E}">
        <p14:creationId xmlns:p14="http://schemas.microsoft.com/office/powerpoint/2010/main" val="57153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Tiers of IHR available for award:</a:t>
            </a:r>
          </a:p>
          <a:p>
            <a:endParaRPr lang="en-GB" dirty="0"/>
          </a:p>
          <a:p>
            <a:r>
              <a:rPr lang="en-GB" dirty="0"/>
              <a:t>Based on the criteria discussed:</a:t>
            </a:r>
          </a:p>
          <a:p>
            <a:endParaRPr lang="en-GB" dirty="0"/>
          </a:p>
          <a:p>
            <a:r>
              <a:rPr lang="en-GB" dirty="0"/>
              <a:t>All 3 tiers the member is deemed unable to carry out their duties due to ill health.</a:t>
            </a:r>
          </a:p>
          <a:p>
            <a:endParaRPr lang="en-GB" dirty="0"/>
          </a:p>
          <a:p>
            <a:r>
              <a:rPr lang="en-GB" dirty="0"/>
              <a:t>Tier 1 – if the member is unlikely to be capable of undertaking any gainful employment before normal retirement age. Tier 1 should be awarded. This award will result in the member receiving their accrued pension rights with an enhancement of 100% of their benefits up to retirement age.</a:t>
            </a:r>
          </a:p>
          <a:p>
            <a:endParaRPr lang="en-GB" dirty="0"/>
          </a:p>
        </p:txBody>
      </p:sp>
      <p:sp>
        <p:nvSpPr>
          <p:cNvPr id="4" name="Slide Number Placeholder 3"/>
          <p:cNvSpPr>
            <a:spLocks noGrp="1"/>
          </p:cNvSpPr>
          <p:nvPr>
            <p:ph type="sldNum" sz="quarter" idx="5"/>
          </p:nvPr>
        </p:nvSpPr>
        <p:spPr/>
        <p:txBody>
          <a:bodyPr/>
          <a:lstStyle/>
          <a:p>
            <a:fld id="{EEBDFBE3-1E97-44DD-B808-ECE98409019E}" type="slidenum">
              <a:rPr lang="en-GB" smtClean="0"/>
              <a:t>5</a:t>
            </a:fld>
            <a:endParaRPr lang="en-GB"/>
          </a:p>
        </p:txBody>
      </p:sp>
    </p:spTree>
    <p:extLst>
      <p:ext uri="{BB962C8B-B14F-4D97-AF65-F5344CB8AC3E}">
        <p14:creationId xmlns:p14="http://schemas.microsoft.com/office/powerpoint/2010/main" val="404871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Majority of employers should be familiar with this policy.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policy has been effective since 1</a:t>
            </a:r>
            <a:r>
              <a:rPr lang="en-GB" baseline="30000" dirty="0"/>
              <a:t>st</a:t>
            </a:r>
            <a:r>
              <a:rPr lang="en-GB" dirty="0"/>
              <a:t> April 2021. The idea or aim behind this policy was to protect small and medium employers from large strain costs due to ill health retirement benefits. As we have seen with the previous slides this could be costly given that an award of Tier 1 would cost an employer there benefits accrued to retirement age plus a 100% enhancement of the benefits and a Tier 2 the full amount plus a 25% enhancement of the benefits.</a:t>
            </a:r>
          </a:p>
          <a:p>
            <a:endParaRPr lang="en-GB" dirty="0"/>
          </a:p>
          <a:p>
            <a:endParaRPr lang="en-GB" dirty="0"/>
          </a:p>
          <a:p>
            <a:r>
              <a:rPr lang="en-GB" dirty="0"/>
              <a:t>A decision was taken to set up an insurance policy with L&amp;G and we decided to auto enrol all small to medium employers into the policy. Employers continue to be enrolled should they have joined the scheme post April 21. Employers can of course opt out of the policy as well. </a:t>
            </a:r>
          </a:p>
          <a:p>
            <a:endParaRPr lang="en-GB" dirty="0"/>
          </a:p>
          <a:p>
            <a:r>
              <a:rPr lang="en-GB" dirty="0"/>
              <a:t>The insurance is not limited to this classification of employers any larger employer also has the option to opt in to the policy if they wish. There is no limit on the size an employer can be.</a:t>
            </a:r>
          </a:p>
          <a:p>
            <a:endParaRPr lang="en-GB" dirty="0"/>
          </a:p>
          <a:p>
            <a:r>
              <a:rPr lang="en-GB" dirty="0"/>
              <a:t>The policy covers all Tier 1 and 2 strain costs for employers.</a:t>
            </a:r>
          </a:p>
          <a:p>
            <a:endParaRPr lang="en-GB" dirty="0"/>
          </a:p>
          <a:p>
            <a:endParaRPr lang="en-GB" dirty="0"/>
          </a:p>
        </p:txBody>
      </p:sp>
      <p:sp>
        <p:nvSpPr>
          <p:cNvPr id="4" name="Slide Number Placeholder 3"/>
          <p:cNvSpPr>
            <a:spLocks noGrp="1"/>
          </p:cNvSpPr>
          <p:nvPr>
            <p:ph type="sldNum" sz="quarter" idx="5"/>
          </p:nvPr>
        </p:nvSpPr>
        <p:spPr/>
        <p:txBody>
          <a:bodyPr/>
          <a:lstStyle/>
          <a:p>
            <a:fld id="{EEBDFBE3-1E97-44DD-B808-ECE98409019E}" type="slidenum">
              <a:rPr lang="en-GB" smtClean="0"/>
              <a:t>6</a:t>
            </a:fld>
            <a:endParaRPr lang="en-GB"/>
          </a:p>
        </p:txBody>
      </p:sp>
    </p:spTree>
    <p:extLst>
      <p:ext uri="{BB962C8B-B14F-4D97-AF65-F5344CB8AC3E}">
        <p14:creationId xmlns:p14="http://schemas.microsoft.com/office/powerpoint/2010/main" val="3239633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it work?</a:t>
            </a:r>
          </a:p>
          <a:p>
            <a:endParaRPr lang="en-GB" dirty="0"/>
          </a:p>
          <a:p>
            <a:r>
              <a:rPr lang="en-GB" dirty="0"/>
              <a:t>The premiums for the insurance are covered by the monthly contributions and therefore does not come at an extra cost.</a:t>
            </a:r>
          </a:p>
          <a:p>
            <a:endParaRPr lang="en-GB" dirty="0"/>
          </a:p>
          <a:p>
            <a:r>
              <a:rPr lang="en-GB" dirty="0"/>
              <a:t>Any successful claims are paid directly to the Fund by L&amp;G. The Fund will pay out on award of IHR and will not need to wait until the payment has been made to release the benefits due.</a:t>
            </a:r>
          </a:p>
          <a:p>
            <a:endParaRPr lang="en-GB" dirty="0"/>
          </a:p>
          <a:p>
            <a:r>
              <a:rPr lang="en-GB" dirty="0"/>
              <a:t>The majority of claims, any strain cost that is calculated to be under £500k, will be submitted by ESPF on behalf of you the employer. L&amp;G require a IHLI Claim Form </a:t>
            </a:r>
          </a:p>
          <a:p>
            <a:endParaRPr lang="en-GB" dirty="0"/>
          </a:p>
        </p:txBody>
      </p:sp>
      <p:sp>
        <p:nvSpPr>
          <p:cNvPr id="4" name="Slide Number Placeholder 3"/>
          <p:cNvSpPr>
            <a:spLocks noGrp="1"/>
          </p:cNvSpPr>
          <p:nvPr>
            <p:ph type="sldNum" sz="quarter" idx="5"/>
          </p:nvPr>
        </p:nvSpPr>
        <p:spPr/>
        <p:txBody>
          <a:bodyPr/>
          <a:lstStyle/>
          <a:p>
            <a:fld id="{EEBDFBE3-1E97-44DD-B808-ECE98409019E}" type="slidenum">
              <a:rPr lang="en-GB" smtClean="0"/>
              <a:t>7</a:t>
            </a:fld>
            <a:endParaRPr lang="en-GB"/>
          </a:p>
        </p:txBody>
      </p:sp>
    </p:spTree>
    <p:extLst>
      <p:ext uri="{BB962C8B-B14F-4D97-AF65-F5344CB8AC3E}">
        <p14:creationId xmlns:p14="http://schemas.microsoft.com/office/powerpoint/2010/main" val="60467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05247"/>
          </a:xfrm>
        </p:spPr>
        <p:txBody>
          <a:bodyPr/>
          <a:lstStyle/>
          <a:p>
            <a:r>
              <a:rPr lang="en-GB" sz="1100" dirty="0"/>
              <a:t>Important aspects to note:</a:t>
            </a:r>
          </a:p>
          <a:p>
            <a:endParaRPr lang="en-GB" sz="1100" dirty="0"/>
          </a:p>
          <a:p>
            <a:r>
              <a:rPr lang="en-GB" sz="1100" dirty="0"/>
              <a:t>The policy will only cover claims initiated within the policy period. What is meant by this is the internal IHR process has to have begun within the policy timeframe so either 1</a:t>
            </a:r>
            <a:r>
              <a:rPr lang="en-GB" sz="1100" baseline="30000" dirty="0"/>
              <a:t>st</a:t>
            </a:r>
            <a:r>
              <a:rPr lang="en-GB" sz="1100" dirty="0"/>
              <a:t> April 2021 or when you joined the scheme if a new employer.</a:t>
            </a:r>
          </a:p>
          <a:p>
            <a:endParaRPr lang="en-GB" sz="1100" dirty="0"/>
          </a:p>
          <a:p>
            <a:r>
              <a:rPr lang="en-GB" sz="1100" dirty="0"/>
              <a:t>The policy only covers active members for Tier 1 and 2. It does not cover deferred members or Tier 3 IHR. However, Tiers 1 and 2 will likely be significantly higher than the costs for deferred and Tier 3 members. The strain costs associated with deferred benefits are less likely to be high due to the lack of enhancement on them. For Tier 3 awards there is only a maximum of 3 years in which benefits are payable and these are also not enhanced. </a:t>
            </a:r>
          </a:p>
          <a:p>
            <a:endParaRPr lang="en-GB" sz="1100" dirty="0"/>
          </a:p>
          <a:p>
            <a:r>
              <a:rPr lang="en-GB" sz="1100" dirty="0"/>
              <a:t>Claims over £500k:</a:t>
            </a:r>
          </a:p>
          <a:p>
            <a:endParaRPr lang="en-GB" sz="1100" dirty="0"/>
          </a:p>
          <a:p>
            <a:r>
              <a:rPr lang="en-GB" sz="1100" dirty="0"/>
              <a:t>For these claims L&amp;G will seek further information to verify the claim. This includes an additional section of the IHLI Claim Form. The pension fund will still complete Part A of this form, however, the Part B section of the form is required and involves input from the employer, employee and possibly occupational health adviser/IRMP. They may also request further information directly with you the employer and the member’s occupational health provider and/or doctor. The 90 days to submit the claim is relevant for all claims, however, is more crucial for these types of claims. This is because with those under 500k the fund will complete Part A of the form within days of receiving notification of an IHR decision. As the responsibility of completing Part B falls on you as the employer it is vital to know that you have 90 days from notification of the IHR decision to complete this section and submit this to L&amp;G. All submissions can be done through Hymans. Please read IHLI guide for more info.</a:t>
            </a:r>
          </a:p>
          <a:p>
            <a:endParaRPr lang="en-GB" dirty="0"/>
          </a:p>
        </p:txBody>
      </p:sp>
      <p:sp>
        <p:nvSpPr>
          <p:cNvPr id="4" name="Slide Number Placeholder 3"/>
          <p:cNvSpPr>
            <a:spLocks noGrp="1"/>
          </p:cNvSpPr>
          <p:nvPr>
            <p:ph type="sldNum" sz="quarter" idx="5"/>
          </p:nvPr>
        </p:nvSpPr>
        <p:spPr/>
        <p:txBody>
          <a:bodyPr/>
          <a:lstStyle/>
          <a:p>
            <a:fld id="{EEBDFBE3-1E97-44DD-B808-ECE98409019E}" type="slidenum">
              <a:rPr lang="en-GB" smtClean="0"/>
              <a:t>8</a:t>
            </a:fld>
            <a:endParaRPr lang="en-GB"/>
          </a:p>
        </p:txBody>
      </p:sp>
    </p:spTree>
    <p:extLst>
      <p:ext uri="{BB962C8B-B14F-4D97-AF65-F5344CB8AC3E}">
        <p14:creationId xmlns:p14="http://schemas.microsoft.com/office/powerpoint/2010/main" val="185200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finish:</a:t>
            </a:r>
          </a:p>
          <a:p>
            <a:endParaRPr lang="en-GB" dirty="0"/>
          </a:p>
          <a:p>
            <a:r>
              <a:rPr lang="en-GB" dirty="0"/>
              <a:t>The information shared today like the information on the insurance is available in a guide which explains this in more detail.</a:t>
            </a:r>
          </a:p>
          <a:p>
            <a:endParaRPr lang="en-GB" dirty="0"/>
          </a:p>
          <a:p>
            <a:r>
              <a:rPr lang="en-GB" dirty="0"/>
              <a:t>A guide for employers is now available on our website this details:</a:t>
            </a:r>
          </a:p>
          <a:p>
            <a:endParaRPr lang="en-GB" dirty="0"/>
          </a:p>
          <a:p>
            <a:pPr marL="228600" indent="-228600">
              <a:buAutoNum type="arabicPeriod"/>
            </a:pPr>
            <a:r>
              <a:rPr lang="en-GB" dirty="0"/>
              <a:t>Types of ill health retirement  </a:t>
            </a:r>
          </a:p>
          <a:p>
            <a:pPr marL="228600" indent="-228600">
              <a:buAutoNum type="arabicPeriod"/>
            </a:pPr>
            <a:r>
              <a:rPr lang="en-GB" dirty="0"/>
              <a:t>Employer’s role </a:t>
            </a:r>
          </a:p>
          <a:p>
            <a:pPr marL="228600" indent="-228600">
              <a:buAutoNum type="arabicPeriod"/>
            </a:pPr>
            <a:r>
              <a:rPr lang="en-GB" dirty="0"/>
              <a:t>The role of the Independent Registered Medical Practitioner (IRMP) </a:t>
            </a:r>
          </a:p>
          <a:p>
            <a:pPr marL="228600" indent="-228600">
              <a:buAutoNum type="arabicPeriod"/>
            </a:pPr>
            <a:r>
              <a:rPr lang="en-GB" dirty="0"/>
              <a:t>The decision </a:t>
            </a:r>
          </a:p>
          <a:p>
            <a:pPr marL="228600" indent="-228600">
              <a:buAutoNum type="arabicPeriod"/>
            </a:pPr>
            <a:r>
              <a:rPr lang="en-GB" dirty="0"/>
              <a:t>Benefits payable </a:t>
            </a:r>
          </a:p>
          <a:p>
            <a:pPr marL="228600" indent="-228600">
              <a:buAutoNum type="arabicPeriod"/>
            </a:pPr>
            <a:r>
              <a:rPr lang="en-GB" dirty="0"/>
              <a:t>East Sussex Pension Fund – Ill health insurance policy – Legal and General </a:t>
            </a:r>
          </a:p>
          <a:p>
            <a:pPr marL="228600" indent="-228600">
              <a:buAutoNum type="arabicPeriod"/>
            </a:pPr>
            <a:r>
              <a:rPr lang="en-GB" dirty="0"/>
              <a:t>Appeals – Internal Dispute Resolution Procedure (IDRP)</a:t>
            </a:r>
          </a:p>
          <a:p>
            <a:pPr marL="0" indent="0">
              <a:buNone/>
            </a:pPr>
            <a:endParaRPr lang="en-GB" dirty="0"/>
          </a:p>
          <a:p>
            <a:pPr marL="0" indent="0">
              <a:buNone/>
            </a:pPr>
            <a:r>
              <a:rPr lang="en-GB" dirty="0"/>
              <a:t>This also includes a list of certificates and where to find them on our website for IRMP’s to use.</a:t>
            </a:r>
          </a:p>
          <a:p>
            <a:endParaRPr lang="en-GB" dirty="0"/>
          </a:p>
        </p:txBody>
      </p:sp>
      <p:sp>
        <p:nvSpPr>
          <p:cNvPr id="4" name="Slide Number Placeholder 3"/>
          <p:cNvSpPr>
            <a:spLocks noGrp="1"/>
          </p:cNvSpPr>
          <p:nvPr>
            <p:ph type="sldNum" sz="quarter" idx="5"/>
          </p:nvPr>
        </p:nvSpPr>
        <p:spPr/>
        <p:txBody>
          <a:bodyPr/>
          <a:lstStyle/>
          <a:p>
            <a:fld id="{EEBDFBE3-1E97-44DD-B808-ECE98409019E}" type="slidenum">
              <a:rPr lang="en-GB" smtClean="0"/>
              <a:t>9</a:t>
            </a:fld>
            <a:endParaRPr lang="en-GB"/>
          </a:p>
        </p:txBody>
      </p:sp>
    </p:spTree>
    <p:extLst>
      <p:ext uri="{BB962C8B-B14F-4D97-AF65-F5344CB8AC3E}">
        <p14:creationId xmlns:p14="http://schemas.microsoft.com/office/powerpoint/2010/main" val="3503279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employer.engagement@eastsussex.gov.uk" TargetMode="External"/><Relationship Id="rId2" Type="http://schemas.openxmlformats.org/officeDocument/2006/relationships/hyperlink" Target="mailto:pensions@eastsussex.gov.uk"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mailto:pensionfundinvestment@eastsussex.gov.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882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0667-D3E1-43A0-894F-F57B14290D2E}"/>
              </a:ext>
            </a:extLst>
          </p:cNvPr>
          <p:cNvSpPr>
            <a:spLocks noGrp="1"/>
          </p:cNvSpPr>
          <p:nvPr>
            <p:ph type="ctrTitle"/>
          </p:nvPr>
        </p:nvSpPr>
        <p:spPr>
          <a:xfrm>
            <a:off x="1524000" y="1122363"/>
            <a:ext cx="9144000" cy="2387600"/>
          </a:xfrm>
        </p:spPr>
        <p:txBody>
          <a:bodyPr anchor="b">
            <a:normAutofit/>
          </a:bodyPr>
          <a:lstStyle>
            <a:lvl1pPr algn="ctr">
              <a:defRPr sz="5400">
                <a:solidFill>
                  <a:schemeClr val="bg1"/>
                </a:solidFill>
                <a:latin typeface="Gill Sans MT" panose="020B0502020104020203"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8E4279E-20A8-4428-837D-FFC72308753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descr="Text&#10;&#10;Description automatically generated with medium confidence">
            <a:extLst>
              <a:ext uri="{FF2B5EF4-FFF2-40B4-BE49-F238E27FC236}">
                <a16:creationId xmlns:a16="http://schemas.microsoft.com/office/drawing/2014/main" id="{BE069A8A-791C-421F-93CE-5EE50ED97D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1" y="270000"/>
            <a:ext cx="4003861" cy="958293"/>
          </a:xfrm>
          <a:prstGeom prst="rect">
            <a:avLst/>
          </a:prstGeom>
        </p:spPr>
      </p:pic>
    </p:spTree>
    <p:extLst>
      <p:ext uri="{BB962C8B-B14F-4D97-AF65-F5344CB8AC3E}">
        <p14:creationId xmlns:p14="http://schemas.microsoft.com/office/powerpoint/2010/main" val="371794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9EA3-D9F9-49DB-9F6E-21E3F0C264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1A61F0-04A8-487B-AB10-E05DEBEA64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EBD042-8ECB-498A-B8BE-734FDA0BAE74}"/>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03666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20F7D-4316-4724-9847-21075E3C01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D9A0A4-64C6-45EC-9838-175D40D7F3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F12F328-13F4-4669-A314-1F5679F1F7E9}"/>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86114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losing slide">
    <p:bg>
      <p:bgPr>
        <a:solidFill>
          <a:srgbClr val="2882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0667-D3E1-43A0-894F-F57B14290D2E}"/>
              </a:ext>
            </a:extLst>
          </p:cNvPr>
          <p:cNvSpPr>
            <a:spLocks noGrp="1"/>
          </p:cNvSpPr>
          <p:nvPr>
            <p:ph type="ctrTitle" hasCustomPrompt="1"/>
          </p:nvPr>
        </p:nvSpPr>
        <p:spPr>
          <a:xfrm>
            <a:off x="1524000" y="1122363"/>
            <a:ext cx="9144000" cy="2387600"/>
          </a:xfrm>
        </p:spPr>
        <p:txBody>
          <a:bodyPr anchor="b">
            <a:normAutofit/>
          </a:bodyPr>
          <a:lstStyle>
            <a:lvl1pPr algn="ctr">
              <a:defRPr sz="5400">
                <a:solidFill>
                  <a:schemeClr val="bg1"/>
                </a:solidFill>
                <a:latin typeface="Gill Sans MT" panose="020B0502020104020203" pitchFamily="34" charset="0"/>
              </a:defRPr>
            </a:lvl1pPr>
          </a:lstStyle>
          <a:p>
            <a:r>
              <a:rPr lang="en-GB" dirty="0"/>
              <a:t>www.eastsussexpensionfund.org</a:t>
            </a:r>
            <a:r>
              <a:rPr lang="en-US" dirty="0"/>
              <a:t>Click to edit Master title style</a:t>
            </a:r>
            <a:endParaRPr lang="en-GB" dirty="0"/>
          </a:p>
        </p:txBody>
      </p:sp>
      <p:sp>
        <p:nvSpPr>
          <p:cNvPr id="3" name="Subtitle 2">
            <a:extLst>
              <a:ext uri="{FF2B5EF4-FFF2-40B4-BE49-F238E27FC236}">
                <a16:creationId xmlns:a16="http://schemas.microsoft.com/office/drawing/2014/main" id="{68E4279E-20A8-4428-837D-FFC72308753F}"/>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Administration and general enquiries: </a:t>
            </a:r>
            <a:r>
              <a:rPr lang="en-GB" b="0" i="0" u="sng" dirty="0">
                <a:effectLst/>
                <a:hlinkClick r:id="rId2">
                  <a:extLst>
                    <a:ext uri="{A12FA001-AC4F-418D-AE19-62706E023703}">
                      <ahyp:hlinkClr xmlns:ahyp="http://schemas.microsoft.com/office/drawing/2018/hyperlinkcolor" val="tx"/>
                    </a:ext>
                  </a:extLst>
                </a:hlinkClick>
              </a:rPr>
              <a:t>pensions@eastsussex.gov.uk</a:t>
            </a:r>
            <a:endParaRPr lang="en-GB" b="0" i="0" u="sng" dirty="0">
              <a:effectLst/>
            </a:endParaRPr>
          </a:p>
          <a:p>
            <a:r>
              <a:rPr lang="en-GB" b="0" i="0" dirty="0">
                <a:effectLst/>
              </a:rPr>
              <a:t>Employer engagement </a:t>
            </a:r>
            <a:r>
              <a:rPr lang="en-GB" dirty="0"/>
              <a:t>team: </a:t>
            </a:r>
            <a:r>
              <a:rPr lang="en-GB" b="0" i="0" u="sng" dirty="0">
                <a:effectLst/>
                <a:hlinkClick r:id="rId3">
                  <a:extLst>
                    <a:ext uri="{A12FA001-AC4F-418D-AE19-62706E023703}">
                      <ahyp:hlinkClr xmlns:ahyp="http://schemas.microsoft.com/office/drawing/2018/hyperlinkcolor" val="tx"/>
                    </a:ext>
                  </a:extLst>
                </a:hlinkClick>
              </a:rPr>
              <a:t>employer.engagement@eastsussex.gov.uk</a:t>
            </a:r>
            <a:endParaRPr lang="en-GB" b="0" i="0" u="sng" dirty="0">
              <a:effectLst/>
            </a:endParaRPr>
          </a:p>
          <a:p>
            <a:r>
              <a:rPr lang="en-GB" dirty="0"/>
              <a:t>Investment enquiries: </a:t>
            </a:r>
            <a:r>
              <a:rPr lang="en-GB" b="0" i="0" u="sng" dirty="0">
                <a:effectLst/>
                <a:hlinkClick r:id="rId4">
                  <a:extLst>
                    <a:ext uri="{A12FA001-AC4F-418D-AE19-62706E023703}">
                      <ahyp:hlinkClr xmlns:ahyp="http://schemas.microsoft.com/office/drawing/2018/hyperlinkcolor" val="tx"/>
                    </a:ext>
                  </a:extLst>
                </a:hlinkClick>
              </a:rPr>
              <a:t>pensionfundinvestments@eastsussex.gov.uk</a:t>
            </a:r>
            <a:endParaRPr lang="en-GB" b="0" i="0" dirty="0">
              <a:effectLst/>
            </a:endParaRPr>
          </a:p>
          <a:p>
            <a:r>
              <a:rPr lang="en-US" dirty="0"/>
              <a:t>Click to edit Master subtitle style</a:t>
            </a:r>
            <a:endParaRPr lang="en-GB" dirty="0"/>
          </a:p>
        </p:txBody>
      </p:sp>
      <p:pic>
        <p:nvPicPr>
          <p:cNvPr id="8" name="Picture 7" descr="Text&#10;&#10;Description automatically generated with medium confidence">
            <a:extLst>
              <a:ext uri="{FF2B5EF4-FFF2-40B4-BE49-F238E27FC236}">
                <a16:creationId xmlns:a16="http://schemas.microsoft.com/office/drawing/2014/main" id="{BE069A8A-791C-421F-93CE-5EE50ED97D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0001" y="270000"/>
            <a:ext cx="4003861" cy="958293"/>
          </a:xfrm>
          <a:prstGeom prst="rect">
            <a:avLst/>
          </a:prstGeom>
        </p:spPr>
      </p:pic>
    </p:spTree>
    <p:extLst>
      <p:ext uri="{BB962C8B-B14F-4D97-AF65-F5344CB8AC3E}">
        <p14:creationId xmlns:p14="http://schemas.microsoft.com/office/powerpoint/2010/main" val="300004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D1F2-B244-4EA6-A8D3-EE3488FAF14E}"/>
              </a:ext>
            </a:extLst>
          </p:cNvPr>
          <p:cNvSpPr>
            <a:spLocks noGrp="1"/>
          </p:cNvSpPr>
          <p:nvPr>
            <p:ph type="title"/>
          </p:nvPr>
        </p:nvSpPr>
        <p:spPr>
          <a:xfrm>
            <a:off x="838200" y="365125"/>
            <a:ext cx="10515600" cy="894715"/>
          </a:xfrm>
          <a:noFill/>
          <a:ln w="31750">
            <a:noFill/>
          </a:ln>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1F59C43-5D85-4E03-9FA2-6C709D2FAF77}"/>
              </a:ext>
            </a:extLst>
          </p:cNvPr>
          <p:cNvSpPr>
            <a:spLocks noGrp="1"/>
          </p:cNvSpPr>
          <p:nvPr>
            <p:ph idx="1"/>
          </p:nvPr>
        </p:nvSpPr>
        <p:spPr>
          <a:xfrm>
            <a:off x="838200" y="143954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6A18866-F643-4D0B-9998-DDCA918269D4}"/>
              </a:ext>
            </a:extLst>
          </p:cNvPr>
          <p:cNvSpPr>
            <a:spLocks noGrp="1"/>
          </p:cNvSpPr>
          <p:nvPr>
            <p:ph type="sldNum" sz="quarter" idx="12"/>
          </p:nvPr>
        </p:nvSpPr>
        <p:spPr>
          <a:xfrm>
            <a:off x="8286750" y="6356351"/>
            <a:ext cx="3067050" cy="313356"/>
          </a:xfrm>
        </p:spPr>
        <p:txBody>
          <a:bodyPr/>
          <a:lstStyle/>
          <a:p>
            <a:endParaRPr lang="en-GB" dirty="0"/>
          </a:p>
        </p:txBody>
      </p:sp>
      <p:pic>
        <p:nvPicPr>
          <p:cNvPr id="8" name="Picture 7">
            <a:extLst>
              <a:ext uri="{FF2B5EF4-FFF2-40B4-BE49-F238E27FC236}">
                <a16:creationId xmlns:a16="http://schemas.microsoft.com/office/drawing/2014/main" id="{527B247E-C600-4943-AAF6-D0FEC7D34C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56351"/>
            <a:ext cx="2371852" cy="273676"/>
          </a:xfrm>
          <a:prstGeom prst="rect">
            <a:avLst/>
          </a:prstGeom>
        </p:spPr>
      </p:pic>
    </p:spTree>
    <p:extLst>
      <p:ext uri="{BB962C8B-B14F-4D97-AF65-F5344CB8AC3E}">
        <p14:creationId xmlns:p14="http://schemas.microsoft.com/office/powerpoint/2010/main" val="240057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EDAE-9CDF-415E-BCA8-4C68CB5E0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28A626-42FD-45DB-8AC7-853786143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2938E79-4F02-40D1-B9E4-2916FD664663}"/>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59265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0CA5-E6CA-4FC6-A2B3-2BFD78E0F9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DE78AA-D0AB-45AA-959E-9E25AD7D2A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C5E23-7648-44C2-90D1-1B30E44E96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651D60BC-02F8-49FE-B848-510F12876C00}"/>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347890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869F-4F6D-45FA-B08A-8E174B74A5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BFD341-E9E2-4F08-93AF-E4A70CE927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7F3AD-1793-4651-89FD-7DAA6AF415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E90D78-8116-41E0-A749-D47EE078A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99A417-6247-4D20-8F76-248174D03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B3B5068D-F17E-43D0-A2F8-A0BDCFEB7817}"/>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389789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07EB-D4FE-4F3C-9F38-A34F647E9ED3}"/>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844191B-EFFB-450F-96CB-667FEC59C493}"/>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04820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D2903F-8054-4F3D-969A-DAB807D5853C}"/>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308846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E9EA-1CCB-4FBF-9B07-75C1F1F9F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080366-98B8-44C5-832A-9CEF40C9B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576985-6087-481E-9781-E57D1C720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42EAC40-CC6A-41E0-AE8A-3375848DA9A4}"/>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177198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C7F5-C077-4917-B5D6-9D9B22996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1FE833-FFEF-445A-A0C3-D9EF13A895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A90BFD-D9FC-4321-9FBD-A22C11ABD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BBE5E70-ED95-4A15-89B5-8FF87CB1F7BB}"/>
              </a:ext>
            </a:extLst>
          </p:cNvPr>
          <p:cNvSpPr>
            <a:spLocks noGrp="1"/>
          </p:cNvSpPr>
          <p:nvPr>
            <p:ph type="sldNum" sz="quarter" idx="12"/>
          </p:nvPr>
        </p:nvSpPr>
        <p:spPr/>
        <p:txBody>
          <a:bodyPr/>
          <a:lstStyle/>
          <a:p>
            <a:fld id="{A6AFA2AB-558C-4D0E-A555-5FCCAA82F767}" type="slidenum">
              <a:rPr lang="en-GB" smtClean="0"/>
              <a:t>‹#›</a:t>
            </a:fld>
            <a:endParaRPr lang="en-GB"/>
          </a:p>
        </p:txBody>
      </p:sp>
    </p:spTree>
    <p:extLst>
      <p:ext uri="{BB962C8B-B14F-4D97-AF65-F5344CB8AC3E}">
        <p14:creationId xmlns:p14="http://schemas.microsoft.com/office/powerpoint/2010/main" val="83728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5EC18-933A-48D4-90ED-880DF5FD9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48CAB36-86CA-4BA9-B55C-5F71BC588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9E1BFC4-F811-409D-830B-C6310821B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8825A"/>
                </a:solidFill>
              </a:defRPr>
            </a:lvl1pPr>
          </a:lstStyle>
          <a:p>
            <a:fld id="{A6AFA2AB-558C-4D0E-A555-5FCCAA82F767}" type="slidenum">
              <a:rPr lang="en-GB" smtClean="0"/>
              <a:pPr/>
              <a:t>‹#›</a:t>
            </a:fld>
            <a:endParaRPr lang="en-GB" dirty="0"/>
          </a:p>
        </p:txBody>
      </p:sp>
    </p:spTree>
    <p:extLst>
      <p:ext uri="{BB962C8B-B14F-4D97-AF65-F5344CB8AC3E}">
        <p14:creationId xmlns:p14="http://schemas.microsoft.com/office/powerpoint/2010/main" val="3769388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28825A"/>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employer.engagement@eastsussex.gov.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4B8A-3F2F-42C2-8F00-D968B6C3192B}"/>
              </a:ext>
            </a:extLst>
          </p:cNvPr>
          <p:cNvSpPr>
            <a:spLocks noGrp="1"/>
          </p:cNvSpPr>
          <p:nvPr>
            <p:ph type="ctrTitle"/>
          </p:nvPr>
        </p:nvSpPr>
        <p:spPr/>
        <p:txBody>
          <a:bodyPr/>
          <a:lstStyle/>
          <a:p>
            <a:r>
              <a:rPr lang="en-GB" b="1" dirty="0"/>
              <a:t>Ill health retirement</a:t>
            </a:r>
          </a:p>
        </p:txBody>
      </p:sp>
      <p:sp>
        <p:nvSpPr>
          <p:cNvPr id="3" name="Subtitle 2">
            <a:extLst>
              <a:ext uri="{FF2B5EF4-FFF2-40B4-BE49-F238E27FC236}">
                <a16:creationId xmlns:a16="http://schemas.microsoft.com/office/drawing/2014/main" id="{28AB4622-559C-45B9-855D-22080B996924}"/>
              </a:ext>
            </a:extLst>
          </p:cNvPr>
          <p:cNvSpPr>
            <a:spLocks noGrp="1"/>
          </p:cNvSpPr>
          <p:nvPr>
            <p:ph type="subTitle" idx="1"/>
          </p:nvPr>
        </p:nvSpPr>
        <p:spPr>
          <a:xfrm>
            <a:off x="1524000" y="3821113"/>
            <a:ext cx="9144000" cy="1655762"/>
          </a:xfrm>
        </p:spPr>
        <p:txBody>
          <a:bodyPr>
            <a:normAutofit/>
          </a:bodyPr>
          <a:lstStyle/>
          <a:p>
            <a:r>
              <a:rPr lang="en-GB" sz="3200" dirty="0"/>
              <a:t>Robert Munro</a:t>
            </a:r>
          </a:p>
          <a:p>
            <a:r>
              <a:rPr lang="en-GB" sz="3200" dirty="0"/>
              <a:t>Pensions Support Officer</a:t>
            </a:r>
          </a:p>
        </p:txBody>
      </p:sp>
      <p:sp>
        <p:nvSpPr>
          <p:cNvPr id="4" name="TextBox 3">
            <a:extLst>
              <a:ext uri="{FF2B5EF4-FFF2-40B4-BE49-F238E27FC236}">
                <a16:creationId xmlns:a16="http://schemas.microsoft.com/office/drawing/2014/main" id="{680A3809-AD0D-8315-338F-EEADF5A993D8}"/>
              </a:ext>
            </a:extLst>
          </p:cNvPr>
          <p:cNvSpPr txBox="1"/>
          <p:nvPr/>
        </p:nvSpPr>
        <p:spPr>
          <a:xfrm>
            <a:off x="8664725" y="146425"/>
            <a:ext cx="3527275" cy="461665"/>
          </a:xfrm>
          <a:prstGeom prst="rect">
            <a:avLst/>
          </a:prstGeom>
          <a:noFill/>
        </p:spPr>
        <p:txBody>
          <a:bodyPr wrap="square" rtlCol="0">
            <a:spAutoFit/>
          </a:bodyPr>
          <a:lstStyle/>
          <a:p>
            <a:r>
              <a:rPr lang="en-GB" sz="2400" b="1" dirty="0">
                <a:solidFill>
                  <a:schemeClr val="bg1"/>
                </a:solidFill>
                <a:latin typeface="Gill Sans MT" panose="020B0502020104020203" pitchFamily="34" charset="0"/>
              </a:rPr>
              <a:t>Employer Forum 2022</a:t>
            </a:r>
          </a:p>
        </p:txBody>
      </p:sp>
    </p:spTree>
    <p:extLst>
      <p:ext uri="{BB962C8B-B14F-4D97-AF65-F5344CB8AC3E}">
        <p14:creationId xmlns:p14="http://schemas.microsoft.com/office/powerpoint/2010/main" val="152631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0286-08C3-49AD-A72F-209C444493E9}"/>
              </a:ext>
            </a:extLst>
          </p:cNvPr>
          <p:cNvSpPr>
            <a:spLocks noGrp="1"/>
          </p:cNvSpPr>
          <p:nvPr>
            <p:ph type="ctrTitle"/>
          </p:nvPr>
        </p:nvSpPr>
        <p:spPr>
          <a:xfrm>
            <a:off x="1284362" y="1646238"/>
            <a:ext cx="9144000" cy="2387600"/>
          </a:xfrm>
        </p:spPr>
        <p:txBody>
          <a:bodyPr/>
          <a:lstStyle/>
          <a:p>
            <a:r>
              <a:rPr lang="en-GB" dirty="0"/>
              <a:t>Questions?</a:t>
            </a:r>
          </a:p>
        </p:txBody>
      </p:sp>
      <p:sp>
        <p:nvSpPr>
          <p:cNvPr id="4" name="TextBox 3">
            <a:extLst>
              <a:ext uri="{FF2B5EF4-FFF2-40B4-BE49-F238E27FC236}">
                <a16:creationId xmlns:a16="http://schemas.microsoft.com/office/drawing/2014/main" id="{B5341451-124C-80AC-89AD-1E4F0B7B7248}"/>
              </a:ext>
            </a:extLst>
          </p:cNvPr>
          <p:cNvSpPr txBox="1"/>
          <p:nvPr/>
        </p:nvSpPr>
        <p:spPr>
          <a:xfrm>
            <a:off x="8664725" y="146425"/>
            <a:ext cx="3527275" cy="461665"/>
          </a:xfrm>
          <a:prstGeom prst="rect">
            <a:avLst/>
          </a:prstGeom>
          <a:noFill/>
        </p:spPr>
        <p:txBody>
          <a:bodyPr wrap="square" rtlCol="0">
            <a:spAutoFit/>
          </a:bodyPr>
          <a:lstStyle/>
          <a:p>
            <a:r>
              <a:rPr lang="en-GB" sz="2400" b="1" dirty="0">
                <a:solidFill>
                  <a:schemeClr val="bg1"/>
                </a:solidFill>
                <a:latin typeface="Gill Sans MT" panose="020B0502020104020203" pitchFamily="34" charset="0"/>
              </a:rPr>
              <a:t>Employer Forum 2022</a:t>
            </a:r>
          </a:p>
        </p:txBody>
      </p:sp>
      <p:sp>
        <p:nvSpPr>
          <p:cNvPr id="3" name="TextBox 2">
            <a:extLst>
              <a:ext uri="{FF2B5EF4-FFF2-40B4-BE49-F238E27FC236}">
                <a16:creationId xmlns:a16="http://schemas.microsoft.com/office/drawing/2014/main" id="{EA795E57-1389-487C-F95B-123FB902118F}"/>
              </a:ext>
            </a:extLst>
          </p:cNvPr>
          <p:cNvSpPr txBox="1"/>
          <p:nvPr/>
        </p:nvSpPr>
        <p:spPr>
          <a:xfrm>
            <a:off x="2250040" y="4426932"/>
            <a:ext cx="8671388" cy="830997"/>
          </a:xfrm>
          <a:prstGeom prst="rect">
            <a:avLst/>
          </a:prstGeom>
          <a:noFill/>
        </p:spPr>
        <p:txBody>
          <a:bodyPr wrap="square" rtlCol="0">
            <a:spAutoFit/>
          </a:bodyPr>
          <a:lstStyle/>
          <a:p>
            <a:r>
              <a:rPr lang="en-GB" sz="2400" dirty="0">
                <a:solidFill>
                  <a:schemeClr val="bg1"/>
                </a:solidFill>
                <a:latin typeface="Gill Sans MT" panose="020B0502020104020203" pitchFamily="34" charset="0"/>
              </a:rPr>
              <a:t>Contact us: </a:t>
            </a:r>
            <a:r>
              <a:rPr lang="en-GB" sz="2400" dirty="0">
                <a:solidFill>
                  <a:schemeClr val="bg1"/>
                </a:solidFill>
                <a:latin typeface="Gill Sans MT" panose="020B0502020104020203" pitchFamily="34" charset="0"/>
                <a:hlinkClick r:id="rId2">
                  <a:extLst>
                    <a:ext uri="{A12FA001-AC4F-418D-AE19-62706E023703}">
                      <ahyp:hlinkClr xmlns:ahyp="http://schemas.microsoft.com/office/drawing/2018/hyperlinkcolor" val="tx"/>
                    </a:ext>
                  </a:extLst>
                </a:hlinkClick>
              </a:rPr>
              <a:t>employer.engagement@eastsussex.gov.uk</a:t>
            </a:r>
            <a:r>
              <a:rPr lang="en-GB" sz="2400" dirty="0">
                <a:solidFill>
                  <a:schemeClr val="bg1"/>
                </a:solidFill>
                <a:latin typeface="Gill Sans MT" panose="020B0502020104020203" pitchFamily="34" charset="0"/>
              </a:rPr>
              <a:t> </a:t>
            </a:r>
          </a:p>
          <a:p>
            <a:endParaRPr lang="en-GB" sz="2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96273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ln>
            <a:noFill/>
          </a:ln>
        </p:spPr>
        <p:txBody>
          <a:bodyPr>
            <a:normAutofit/>
          </a:bodyPr>
          <a:lstStyle/>
          <a:p>
            <a:r>
              <a:rPr lang="en-GB" sz="3600" b="1" dirty="0"/>
              <a:t>Objectives</a:t>
            </a:r>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p:txBody>
          <a:bodyPr>
            <a:normAutofit/>
          </a:bodyPr>
          <a:lstStyle/>
          <a:p>
            <a:r>
              <a:rPr lang="en-GB" sz="2400" dirty="0"/>
              <a:t>Overview of Employer responsibilities</a:t>
            </a:r>
          </a:p>
          <a:p>
            <a:pPr marL="0" indent="0">
              <a:buNone/>
            </a:pPr>
            <a:endParaRPr lang="en-GB" sz="2400" dirty="0"/>
          </a:p>
          <a:p>
            <a:r>
              <a:rPr lang="en-GB" sz="2400" dirty="0"/>
              <a:t>What is an Independent Registered Medical Practitioner (IRMP)? </a:t>
            </a:r>
          </a:p>
          <a:p>
            <a:pPr marL="0" indent="0">
              <a:buNone/>
            </a:pPr>
            <a:endParaRPr lang="en-GB" sz="2400" dirty="0"/>
          </a:p>
          <a:p>
            <a:r>
              <a:rPr lang="en-GB" sz="2400" dirty="0"/>
              <a:t>Benefits payable under Ill Health Retirement (IHR)</a:t>
            </a:r>
          </a:p>
          <a:p>
            <a:pPr marL="0" indent="0">
              <a:buNone/>
            </a:pPr>
            <a:endParaRPr lang="en-GB" sz="2400" dirty="0"/>
          </a:p>
          <a:p>
            <a:r>
              <a:rPr lang="en-GB" sz="2400" dirty="0"/>
              <a:t>L&amp;G’s Ill health insurance policy</a:t>
            </a:r>
          </a:p>
          <a:p>
            <a:pPr marL="0" indent="0">
              <a:buNone/>
            </a:pPr>
            <a:endParaRPr lang="en-GB" sz="2400" dirty="0"/>
          </a:p>
          <a:p>
            <a:r>
              <a:rPr lang="en-GB" sz="2400" dirty="0"/>
              <a:t>Employer IHR Guide</a:t>
            </a:r>
          </a:p>
        </p:txBody>
      </p:sp>
      <p:sp>
        <p:nvSpPr>
          <p:cNvPr id="4" name="TextBox 3">
            <a:extLst>
              <a:ext uri="{FF2B5EF4-FFF2-40B4-BE49-F238E27FC236}">
                <a16:creationId xmlns:a16="http://schemas.microsoft.com/office/drawing/2014/main" id="{5BA4F125-6E5C-1BE0-A1C3-C29AB0AB6FAA}"/>
              </a:ext>
            </a:extLst>
          </p:cNvPr>
          <p:cNvSpPr txBox="1"/>
          <p:nvPr/>
        </p:nvSpPr>
        <p:spPr>
          <a:xfrm>
            <a:off x="8587562" y="134292"/>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spTree>
    <p:extLst>
      <p:ext uri="{BB962C8B-B14F-4D97-AF65-F5344CB8AC3E}">
        <p14:creationId xmlns:p14="http://schemas.microsoft.com/office/powerpoint/2010/main" val="304741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p:txBody>
          <a:bodyPr>
            <a:normAutofit/>
          </a:bodyPr>
          <a:lstStyle/>
          <a:p>
            <a:r>
              <a:rPr lang="en-GB" sz="3600" b="1" dirty="0"/>
              <a:t>Employer responsibilities</a:t>
            </a:r>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838200" y="1439545"/>
            <a:ext cx="6048375" cy="4351338"/>
          </a:xfrm>
        </p:spPr>
        <p:txBody>
          <a:bodyPr>
            <a:noAutofit/>
          </a:bodyPr>
          <a:lstStyle/>
          <a:p>
            <a:r>
              <a:rPr lang="en-GB" sz="2400" dirty="0"/>
              <a:t>As the employer you are responsible for initiating the IHR process</a:t>
            </a:r>
          </a:p>
          <a:p>
            <a:r>
              <a:rPr lang="en-GB" sz="2400" dirty="0"/>
              <a:t>Referring the individual onto your Independent Register Medical Practitioner (IRMP)</a:t>
            </a:r>
          </a:p>
          <a:p>
            <a:r>
              <a:rPr lang="en-GB" sz="2400" dirty="0"/>
              <a:t>Providing information to the IRMP as per their request</a:t>
            </a:r>
          </a:p>
          <a:p>
            <a:r>
              <a:rPr lang="en-GB" sz="2400" dirty="0"/>
              <a:t>Making the final decision on the award of IHR – HR Manager or equivalent</a:t>
            </a:r>
          </a:p>
          <a:p>
            <a:r>
              <a:rPr lang="en-GB" sz="2400" dirty="0"/>
              <a:t>Providing ESPF with notice of decision, LGPS Ret2 form and relevant IHR Cert.</a:t>
            </a:r>
          </a:p>
        </p:txBody>
      </p:sp>
      <p:sp>
        <p:nvSpPr>
          <p:cNvPr id="4" name="TextBox 3">
            <a:extLst>
              <a:ext uri="{FF2B5EF4-FFF2-40B4-BE49-F238E27FC236}">
                <a16:creationId xmlns:a16="http://schemas.microsoft.com/office/drawing/2014/main" id="{605C6B19-7A64-DF3B-207A-07E9E8F61040}"/>
              </a:ext>
            </a:extLst>
          </p:cNvPr>
          <p:cNvSpPr txBox="1"/>
          <p:nvPr/>
        </p:nvSpPr>
        <p:spPr>
          <a:xfrm>
            <a:off x="8587562" y="134292"/>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pic>
        <p:nvPicPr>
          <p:cNvPr id="6" name="Picture 5" descr="A person using a computer&#10;&#10;Description automatically generated with medium confidence">
            <a:extLst>
              <a:ext uri="{FF2B5EF4-FFF2-40B4-BE49-F238E27FC236}">
                <a16:creationId xmlns:a16="http://schemas.microsoft.com/office/drawing/2014/main" id="{1C3F6866-1800-87CE-AC2C-64A1CDA58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005" y="2415540"/>
            <a:ext cx="4777740" cy="3185160"/>
          </a:xfrm>
          <a:prstGeom prst="rect">
            <a:avLst/>
          </a:prstGeom>
          <a:ln w="25400">
            <a:solidFill>
              <a:srgbClr val="28825A"/>
            </a:solidFill>
          </a:ln>
        </p:spPr>
      </p:pic>
    </p:spTree>
    <p:extLst>
      <p:ext uri="{BB962C8B-B14F-4D97-AF65-F5344CB8AC3E}">
        <p14:creationId xmlns:p14="http://schemas.microsoft.com/office/powerpoint/2010/main" val="55498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xfrm>
            <a:off x="614680" y="544830"/>
            <a:ext cx="10515600" cy="894715"/>
          </a:xfrm>
        </p:spPr>
        <p:txBody>
          <a:bodyPr>
            <a:normAutofit/>
          </a:bodyPr>
          <a:lstStyle/>
          <a:p>
            <a:r>
              <a:rPr lang="en-GB" sz="3600" b="1" dirty="0"/>
              <a:t>Independent Registered Medical Practitioner</a:t>
            </a:r>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7071360" y="1658620"/>
            <a:ext cx="5039360" cy="4654550"/>
          </a:xfrm>
        </p:spPr>
        <p:txBody>
          <a:bodyPr>
            <a:normAutofit/>
          </a:bodyPr>
          <a:lstStyle/>
          <a:p>
            <a:r>
              <a:rPr lang="en-GB" sz="2400" dirty="0"/>
              <a:t>An IRMP is required to assess IHR</a:t>
            </a:r>
          </a:p>
          <a:p>
            <a:r>
              <a:rPr lang="en-GB" sz="2400" dirty="0"/>
              <a:t>This person should be appointed in line with our policy</a:t>
            </a:r>
          </a:p>
          <a:p>
            <a:r>
              <a:rPr lang="en-GB" sz="2400" dirty="0"/>
              <a:t>They should have a diploma in occupational health medicine</a:t>
            </a:r>
          </a:p>
          <a:p>
            <a:r>
              <a:rPr lang="en-GB" sz="2400" dirty="0"/>
              <a:t>They should be</a:t>
            </a:r>
            <a:r>
              <a:rPr lang="en-GB" dirty="0"/>
              <a:t> </a:t>
            </a:r>
            <a:r>
              <a:rPr lang="en-GB" sz="2400" dirty="0"/>
              <a:t>a member of the Faculty of Occupational Medicine</a:t>
            </a:r>
          </a:p>
          <a:p>
            <a:r>
              <a:rPr lang="en-GB" sz="2400" dirty="0"/>
              <a:t>All IRMP’s appointed need to be approved by ESPF (Head of Pensions)</a:t>
            </a:r>
          </a:p>
          <a:p>
            <a:r>
              <a:rPr lang="en-GB" sz="2400" dirty="0"/>
              <a:t>ESPF will keep a list of all IRMP’s notified by employers</a:t>
            </a:r>
          </a:p>
        </p:txBody>
      </p:sp>
      <p:sp>
        <p:nvSpPr>
          <p:cNvPr id="4" name="TextBox 3">
            <a:extLst>
              <a:ext uri="{FF2B5EF4-FFF2-40B4-BE49-F238E27FC236}">
                <a16:creationId xmlns:a16="http://schemas.microsoft.com/office/drawing/2014/main" id="{4B99A047-02D9-F101-1CD9-D5B09A248335}"/>
              </a:ext>
            </a:extLst>
          </p:cNvPr>
          <p:cNvSpPr txBox="1"/>
          <p:nvPr/>
        </p:nvSpPr>
        <p:spPr>
          <a:xfrm>
            <a:off x="8587562" y="134292"/>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pic>
        <p:nvPicPr>
          <p:cNvPr id="10" name="Picture 9" descr="A picture containing indoor&#10;&#10;Description automatically generated">
            <a:extLst>
              <a:ext uri="{FF2B5EF4-FFF2-40B4-BE49-F238E27FC236}">
                <a16:creationId xmlns:a16="http://schemas.microsoft.com/office/drawing/2014/main" id="{62B418B8-50C6-24E2-318B-22EEF868F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1757680"/>
            <a:ext cx="6156000" cy="4104000"/>
          </a:xfrm>
          <a:prstGeom prst="rect">
            <a:avLst/>
          </a:prstGeom>
          <a:ln w="25400">
            <a:solidFill>
              <a:srgbClr val="28825A"/>
            </a:solidFill>
          </a:ln>
        </p:spPr>
      </p:pic>
    </p:spTree>
    <p:extLst>
      <p:ext uri="{BB962C8B-B14F-4D97-AF65-F5344CB8AC3E}">
        <p14:creationId xmlns:p14="http://schemas.microsoft.com/office/powerpoint/2010/main" val="411095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xfrm>
            <a:off x="756920" y="415288"/>
            <a:ext cx="10515600" cy="894715"/>
          </a:xfrm>
        </p:spPr>
        <p:txBody>
          <a:bodyPr>
            <a:normAutofit/>
          </a:bodyPr>
          <a:lstStyle/>
          <a:p>
            <a:r>
              <a:rPr lang="en-GB" sz="3600" b="1" dirty="0"/>
              <a:t>Benefits payable</a:t>
            </a:r>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655320" y="2049145"/>
            <a:ext cx="4448175" cy="4351338"/>
          </a:xfrm>
        </p:spPr>
        <p:txBody>
          <a:bodyPr>
            <a:normAutofit/>
          </a:bodyPr>
          <a:lstStyle/>
          <a:p>
            <a:r>
              <a:rPr lang="en-GB" sz="2400" dirty="0"/>
              <a:t>Active -  members with LGPS benefits who are currently employed.</a:t>
            </a:r>
          </a:p>
          <a:p>
            <a:r>
              <a:rPr lang="en-GB" sz="2400" dirty="0"/>
              <a:t>Employees must have at least two years service or transferred benefits into the LGPS</a:t>
            </a:r>
          </a:p>
          <a:p>
            <a:r>
              <a:rPr lang="en-GB" sz="2400" dirty="0"/>
              <a:t>Deferred members – not eligible for enhancement</a:t>
            </a:r>
          </a:p>
        </p:txBody>
      </p:sp>
      <p:sp>
        <p:nvSpPr>
          <p:cNvPr id="4" name="TextBox 3">
            <a:extLst>
              <a:ext uri="{FF2B5EF4-FFF2-40B4-BE49-F238E27FC236}">
                <a16:creationId xmlns:a16="http://schemas.microsoft.com/office/drawing/2014/main" id="{4B99A047-02D9-F101-1CD9-D5B09A248335}"/>
              </a:ext>
            </a:extLst>
          </p:cNvPr>
          <p:cNvSpPr txBox="1"/>
          <p:nvPr/>
        </p:nvSpPr>
        <p:spPr>
          <a:xfrm>
            <a:off x="8587562" y="134292"/>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pic>
        <p:nvPicPr>
          <p:cNvPr id="9" name="Picture 8">
            <a:extLst>
              <a:ext uri="{FF2B5EF4-FFF2-40B4-BE49-F238E27FC236}">
                <a16:creationId xmlns:a16="http://schemas.microsoft.com/office/drawing/2014/main" id="{9821B562-1A87-01A6-EDD1-5FF941291859}"/>
              </a:ext>
            </a:extLst>
          </p:cNvPr>
          <p:cNvPicPr>
            <a:picLocks noChangeAspect="1"/>
          </p:cNvPicPr>
          <p:nvPr/>
        </p:nvPicPr>
        <p:blipFill>
          <a:blip r:embed="rId3"/>
          <a:stretch>
            <a:fillRect/>
          </a:stretch>
        </p:blipFill>
        <p:spPr>
          <a:xfrm>
            <a:off x="5472422" y="1304360"/>
            <a:ext cx="6444000" cy="4527685"/>
          </a:xfrm>
          <a:prstGeom prst="rect">
            <a:avLst/>
          </a:prstGeom>
        </p:spPr>
      </p:pic>
    </p:spTree>
    <p:extLst>
      <p:ext uri="{BB962C8B-B14F-4D97-AF65-F5344CB8AC3E}">
        <p14:creationId xmlns:p14="http://schemas.microsoft.com/office/powerpoint/2010/main" val="343109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p:txBody>
          <a:bodyPr>
            <a:normAutofit/>
          </a:bodyPr>
          <a:lstStyle/>
          <a:p>
            <a:r>
              <a:rPr lang="en-GB" sz="3600" b="1" dirty="0"/>
              <a:t>Legal &amp; General – Ill Health Liability Insurance</a:t>
            </a:r>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838200" y="1439545"/>
            <a:ext cx="8305800" cy="4351338"/>
          </a:xfrm>
        </p:spPr>
        <p:txBody>
          <a:bodyPr>
            <a:normAutofit/>
          </a:bodyPr>
          <a:lstStyle/>
          <a:p>
            <a:pPr marL="0" indent="0">
              <a:buNone/>
            </a:pPr>
            <a:r>
              <a:rPr lang="en-GB" sz="2400" b="1" dirty="0"/>
              <a:t>Key features</a:t>
            </a:r>
          </a:p>
          <a:p>
            <a:pPr marL="0" indent="0">
              <a:buNone/>
            </a:pPr>
            <a:endParaRPr lang="en-GB" sz="2400" b="1" dirty="0"/>
          </a:p>
          <a:p>
            <a:r>
              <a:rPr lang="en-GB" sz="2400" dirty="0"/>
              <a:t>Policy from 1</a:t>
            </a:r>
            <a:r>
              <a:rPr lang="en-GB" sz="2400" baseline="30000" dirty="0"/>
              <a:t>st</a:t>
            </a:r>
            <a:r>
              <a:rPr lang="en-GB" sz="2400" dirty="0"/>
              <a:t> April 21</a:t>
            </a:r>
          </a:p>
          <a:p>
            <a:r>
              <a:rPr lang="en-GB" sz="2400" dirty="0"/>
              <a:t>Automatic enrolment for all small to medium employers (less than 200 active members)</a:t>
            </a:r>
          </a:p>
          <a:p>
            <a:r>
              <a:rPr lang="en-GB" sz="2400" dirty="0"/>
              <a:t>Option to opt in to the policy for larger employers</a:t>
            </a:r>
          </a:p>
          <a:p>
            <a:r>
              <a:rPr lang="en-GB" sz="2400" dirty="0"/>
              <a:t>Covers all Tier 1 and 2 strain costs for employers</a:t>
            </a:r>
          </a:p>
          <a:p>
            <a:r>
              <a:rPr lang="en-GB" sz="2400" dirty="0"/>
              <a:t>New employers will be enrolled unless choose to opt out</a:t>
            </a:r>
          </a:p>
        </p:txBody>
      </p:sp>
      <p:sp>
        <p:nvSpPr>
          <p:cNvPr id="4" name="TextBox 3">
            <a:extLst>
              <a:ext uri="{FF2B5EF4-FFF2-40B4-BE49-F238E27FC236}">
                <a16:creationId xmlns:a16="http://schemas.microsoft.com/office/drawing/2014/main" id="{4B99A047-02D9-F101-1CD9-D5B09A248335}"/>
              </a:ext>
            </a:extLst>
          </p:cNvPr>
          <p:cNvSpPr txBox="1"/>
          <p:nvPr/>
        </p:nvSpPr>
        <p:spPr>
          <a:xfrm>
            <a:off x="8816162" y="0"/>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pic>
        <p:nvPicPr>
          <p:cNvPr id="6" name="Picture 5">
            <a:extLst>
              <a:ext uri="{FF2B5EF4-FFF2-40B4-BE49-F238E27FC236}">
                <a16:creationId xmlns:a16="http://schemas.microsoft.com/office/drawing/2014/main" id="{40DCC37C-5CE5-F8B8-32F7-9DFDE6AF7FBF}"/>
              </a:ext>
            </a:extLst>
          </p:cNvPr>
          <p:cNvPicPr>
            <a:picLocks noChangeAspect="1"/>
          </p:cNvPicPr>
          <p:nvPr/>
        </p:nvPicPr>
        <p:blipFill>
          <a:blip r:embed="rId3"/>
          <a:stretch>
            <a:fillRect/>
          </a:stretch>
        </p:blipFill>
        <p:spPr>
          <a:xfrm>
            <a:off x="9791700" y="2281714"/>
            <a:ext cx="1562100" cy="1333500"/>
          </a:xfrm>
          <a:prstGeom prst="rect">
            <a:avLst/>
          </a:prstGeom>
        </p:spPr>
      </p:pic>
    </p:spTree>
    <p:extLst>
      <p:ext uri="{BB962C8B-B14F-4D97-AF65-F5344CB8AC3E}">
        <p14:creationId xmlns:p14="http://schemas.microsoft.com/office/powerpoint/2010/main" val="163694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xfrm>
            <a:off x="550523" y="365124"/>
            <a:ext cx="10515600" cy="894715"/>
          </a:xfrm>
        </p:spPr>
        <p:txBody>
          <a:bodyPr>
            <a:normAutofit/>
          </a:bodyPr>
          <a:lstStyle/>
          <a:p>
            <a:r>
              <a:rPr lang="en-GB" sz="3600" b="1" dirty="0"/>
              <a:t>How does the insurance work?</a:t>
            </a:r>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663539" y="1490671"/>
            <a:ext cx="5881099" cy="4351338"/>
          </a:xfrm>
        </p:spPr>
        <p:txBody>
          <a:bodyPr>
            <a:normAutofit/>
          </a:bodyPr>
          <a:lstStyle/>
          <a:p>
            <a:r>
              <a:rPr lang="en-GB" sz="2400" dirty="0"/>
              <a:t>Cost – the premium for the insurance is covered by monthly contributions (no extra cost)</a:t>
            </a:r>
          </a:p>
          <a:p>
            <a:r>
              <a:rPr lang="en-GB" sz="2400" dirty="0"/>
              <a:t>A successful claim is paid directly by L&amp;G to the fund</a:t>
            </a:r>
          </a:p>
          <a:p>
            <a:r>
              <a:rPr lang="en-GB" sz="2400" dirty="0"/>
              <a:t>Majority of claims (under £500k) the claim will be submitted by ESPF</a:t>
            </a:r>
          </a:p>
          <a:p>
            <a:r>
              <a:rPr lang="en-GB" sz="2400" dirty="0"/>
              <a:t>Insurer may ask for additional information from employer</a:t>
            </a:r>
          </a:p>
        </p:txBody>
      </p:sp>
      <p:sp>
        <p:nvSpPr>
          <p:cNvPr id="4" name="TextBox 3">
            <a:extLst>
              <a:ext uri="{FF2B5EF4-FFF2-40B4-BE49-F238E27FC236}">
                <a16:creationId xmlns:a16="http://schemas.microsoft.com/office/drawing/2014/main" id="{4B99A047-02D9-F101-1CD9-D5B09A248335}"/>
              </a:ext>
            </a:extLst>
          </p:cNvPr>
          <p:cNvSpPr txBox="1"/>
          <p:nvPr/>
        </p:nvSpPr>
        <p:spPr>
          <a:xfrm>
            <a:off x="8587562" y="134292"/>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pic>
        <p:nvPicPr>
          <p:cNvPr id="6" name="Picture 5" descr="Text&#10;&#10;Description automatically generated">
            <a:extLst>
              <a:ext uri="{FF2B5EF4-FFF2-40B4-BE49-F238E27FC236}">
                <a16:creationId xmlns:a16="http://schemas.microsoft.com/office/drawing/2014/main" id="{AA6CB8B1-3900-2831-A361-C332AE5B4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915" y="3576569"/>
            <a:ext cx="5130561" cy="3420374"/>
          </a:xfrm>
          <a:prstGeom prst="rect">
            <a:avLst/>
          </a:prstGeom>
          <a:ln w="25400">
            <a:solidFill>
              <a:srgbClr val="28825A"/>
            </a:solidFill>
          </a:ln>
        </p:spPr>
      </p:pic>
    </p:spTree>
    <p:extLst>
      <p:ext uri="{BB962C8B-B14F-4D97-AF65-F5344CB8AC3E}">
        <p14:creationId xmlns:p14="http://schemas.microsoft.com/office/powerpoint/2010/main" val="153436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xfrm>
            <a:off x="838200" y="619759"/>
            <a:ext cx="10515600" cy="894715"/>
          </a:xfrm>
        </p:spPr>
        <p:txBody>
          <a:bodyPr>
            <a:normAutofit/>
          </a:bodyPr>
          <a:lstStyle/>
          <a:p>
            <a:r>
              <a:rPr lang="en-GB" sz="3600" b="1" dirty="0"/>
              <a:t>Ill Health Liability Insurance - continued</a:t>
            </a:r>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p:txBody>
          <a:bodyPr>
            <a:normAutofit/>
          </a:bodyPr>
          <a:lstStyle/>
          <a:p>
            <a:pPr marL="0" indent="0">
              <a:buNone/>
            </a:pPr>
            <a:r>
              <a:rPr lang="en-GB" sz="2400" b="1" dirty="0"/>
              <a:t>Important to note</a:t>
            </a:r>
          </a:p>
          <a:p>
            <a:pPr marL="0" indent="0">
              <a:buNone/>
            </a:pPr>
            <a:endParaRPr lang="en-GB" sz="2400" b="1" dirty="0"/>
          </a:p>
          <a:p>
            <a:r>
              <a:rPr lang="en-GB" sz="2400" dirty="0"/>
              <a:t>Policy will only cover claims initiated within the policy period</a:t>
            </a:r>
          </a:p>
          <a:p>
            <a:r>
              <a:rPr lang="en-GB" sz="2400" dirty="0"/>
              <a:t>Policy does not cover deferred members or Tier 3 IHR</a:t>
            </a:r>
          </a:p>
          <a:p>
            <a:r>
              <a:rPr lang="en-GB" sz="2400" dirty="0"/>
              <a:t>Claims over £500k:</a:t>
            </a:r>
          </a:p>
          <a:p>
            <a:pPr lvl="1"/>
            <a:r>
              <a:rPr lang="en-GB" dirty="0"/>
              <a:t>Requires direct employer/employee involvement (Part B IHLI Claim Form)</a:t>
            </a:r>
          </a:p>
          <a:p>
            <a:pPr lvl="1"/>
            <a:r>
              <a:rPr lang="en-GB" dirty="0"/>
              <a:t>Potentially requires involvement of Occupational Health or GP/Specialist</a:t>
            </a:r>
          </a:p>
          <a:p>
            <a:pPr lvl="1"/>
            <a:r>
              <a:rPr lang="en-GB" dirty="0"/>
              <a:t>90 days to submit claim*</a:t>
            </a:r>
          </a:p>
          <a:p>
            <a:r>
              <a:rPr lang="en-GB" sz="2400" dirty="0"/>
              <a:t> All of the above information is included in Hymans Robertson - IHLI Insurance Guide found on our website</a:t>
            </a:r>
          </a:p>
        </p:txBody>
      </p:sp>
      <p:sp>
        <p:nvSpPr>
          <p:cNvPr id="4" name="TextBox 3">
            <a:extLst>
              <a:ext uri="{FF2B5EF4-FFF2-40B4-BE49-F238E27FC236}">
                <a16:creationId xmlns:a16="http://schemas.microsoft.com/office/drawing/2014/main" id="{4B99A047-02D9-F101-1CD9-D5B09A248335}"/>
              </a:ext>
            </a:extLst>
          </p:cNvPr>
          <p:cNvSpPr txBox="1"/>
          <p:nvPr/>
        </p:nvSpPr>
        <p:spPr>
          <a:xfrm>
            <a:off x="8813593" y="44440"/>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spTree>
    <p:extLst>
      <p:ext uri="{BB962C8B-B14F-4D97-AF65-F5344CB8AC3E}">
        <p14:creationId xmlns:p14="http://schemas.microsoft.com/office/powerpoint/2010/main" val="184907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p:txBody>
          <a:bodyPr>
            <a:normAutofit/>
          </a:bodyPr>
          <a:lstStyle/>
          <a:p>
            <a:r>
              <a:rPr lang="en-GB" sz="3600" b="1" dirty="0"/>
              <a:t>Ill health guide for employers</a:t>
            </a:r>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838200" y="1439544"/>
            <a:ext cx="6590016" cy="4848239"/>
          </a:xfrm>
        </p:spPr>
        <p:txBody>
          <a:bodyPr>
            <a:normAutofit/>
          </a:bodyPr>
          <a:lstStyle/>
          <a:p>
            <a:pPr marL="0" indent="0">
              <a:buNone/>
            </a:pPr>
            <a:r>
              <a:rPr lang="en-GB" sz="2400" dirty="0"/>
              <a:t>Found on ESPF website and covers:</a:t>
            </a:r>
          </a:p>
          <a:p>
            <a:r>
              <a:rPr lang="en-GB" sz="2400" dirty="0"/>
              <a:t>Types of ill health retirement </a:t>
            </a:r>
          </a:p>
          <a:p>
            <a:r>
              <a:rPr lang="en-GB" sz="2400" dirty="0"/>
              <a:t>Employer’s role </a:t>
            </a:r>
          </a:p>
          <a:p>
            <a:r>
              <a:rPr lang="en-GB" sz="2400" dirty="0"/>
              <a:t>The role of the Independent Registered Medical Practitioner (IRMP) </a:t>
            </a:r>
          </a:p>
          <a:p>
            <a:r>
              <a:rPr lang="en-GB" sz="2400" dirty="0"/>
              <a:t>The decision </a:t>
            </a:r>
          </a:p>
          <a:p>
            <a:r>
              <a:rPr lang="en-GB" sz="2400" dirty="0"/>
              <a:t>Benefits payable </a:t>
            </a:r>
          </a:p>
          <a:p>
            <a:r>
              <a:rPr lang="en-GB" sz="2400" dirty="0"/>
              <a:t>East Sussex Pension Fund – Ill health insurance policy – Legal and General </a:t>
            </a:r>
          </a:p>
          <a:p>
            <a:r>
              <a:rPr lang="en-GB" sz="2400" dirty="0"/>
              <a:t>Appeals – Internal Dispute Resolution Procedure (IDRP)</a:t>
            </a:r>
          </a:p>
        </p:txBody>
      </p:sp>
      <p:sp>
        <p:nvSpPr>
          <p:cNvPr id="4" name="TextBox 3">
            <a:extLst>
              <a:ext uri="{FF2B5EF4-FFF2-40B4-BE49-F238E27FC236}">
                <a16:creationId xmlns:a16="http://schemas.microsoft.com/office/drawing/2014/main" id="{4B99A047-02D9-F101-1CD9-D5B09A248335}"/>
              </a:ext>
            </a:extLst>
          </p:cNvPr>
          <p:cNvSpPr txBox="1"/>
          <p:nvPr/>
        </p:nvSpPr>
        <p:spPr>
          <a:xfrm>
            <a:off x="8587562" y="134292"/>
            <a:ext cx="3604438" cy="461665"/>
          </a:xfrm>
          <a:prstGeom prst="rect">
            <a:avLst/>
          </a:prstGeom>
          <a:noFill/>
        </p:spPr>
        <p:txBody>
          <a:bodyPr wrap="square" rtlCol="0">
            <a:spAutoFit/>
          </a:bodyPr>
          <a:lstStyle/>
          <a:p>
            <a:r>
              <a:rPr lang="en-GB" sz="2400" b="1" dirty="0">
                <a:latin typeface="Gill Sans MT" panose="020B0502020104020203" pitchFamily="34" charset="0"/>
              </a:rPr>
              <a:t>Employer Forum 2022</a:t>
            </a:r>
          </a:p>
        </p:txBody>
      </p:sp>
      <p:pic>
        <p:nvPicPr>
          <p:cNvPr id="6" name="Picture 5">
            <a:extLst>
              <a:ext uri="{FF2B5EF4-FFF2-40B4-BE49-F238E27FC236}">
                <a16:creationId xmlns:a16="http://schemas.microsoft.com/office/drawing/2014/main" id="{52E7C37E-C651-DE0F-7A6F-2E02ED4E3E6E}"/>
              </a:ext>
            </a:extLst>
          </p:cNvPr>
          <p:cNvPicPr>
            <a:picLocks noChangeAspect="1"/>
          </p:cNvPicPr>
          <p:nvPr/>
        </p:nvPicPr>
        <p:blipFill>
          <a:blip r:embed="rId3"/>
          <a:stretch>
            <a:fillRect/>
          </a:stretch>
        </p:blipFill>
        <p:spPr>
          <a:xfrm>
            <a:off x="8160090" y="1259840"/>
            <a:ext cx="3357242" cy="4751135"/>
          </a:xfrm>
          <a:prstGeom prst="rect">
            <a:avLst/>
          </a:prstGeom>
          <a:ln>
            <a:solidFill>
              <a:schemeClr val="tx1"/>
            </a:solidFill>
          </a:ln>
        </p:spPr>
      </p:pic>
    </p:spTree>
    <p:extLst>
      <p:ext uri="{BB962C8B-B14F-4D97-AF65-F5344CB8AC3E}">
        <p14:creationId xmlns:p14="http://schemas.microsoft.com/office/powerpoint/2010/main" val="2813581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584</TotalTime>
  <Words>1850</Words>
  <Application>Microsoft Office PowerPoint</Application>
  <PresentationFormat>Widescreen</PresentationFormat>
  <Paragraphs>151</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Gill Sans MT</vt:lpstr>
      <vt:lpstr>Office Theme</vt:lpstr>
      <vt:lpstr>Ill health retirement</vt:lpstr>
      <vt:lpstr>Objectives</vt:lpstr>
      <vt:lpstr>Employer responsibilities</vt:lpstr>
      <vt:lpstr>Independent Registered Medical Practitioner</vt:lpstr>
      <vt:lpstr>Benefits payable</vt:lpstr>
      <vt:lpstr>Legal &amp; General – Ill Health Liability Insurance</vt:lpstr>
      <vt:lpstr>How does the insurance work?</vt:lpstr>
      <vt:lpstr>Ill Health Liability Insurance - continued</vt:lpstr>
      <vt:lpstr>Ill health guide for employers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Lavelle</dc:creator>
  <cp:lastModifiedBy>Robert Munro</cp:lastModifiedBy>
  <cp:revision>21</cp:revision>
  <dcterms:created xsi:type="dcterms:W3CDTF">2022-02-21T15:41:53Z</dcterms:created>
  <dcterms:modified xsi:type="dcterms:W3CDTF">2022-11-18T10:07:37Z</dcterms:modified>
</cp:coreProperties>
</file>