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2" r:id="rId5"/>
    <p:sldId id="271" r:id="rId6"/>
    <p:sldId id="264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86" autoAdjust="0"/>
    <p:restoredTop sz="94660"/>
  </p:normalViewPr>
  <p:slideViewPr>
    <p:cSldViewPr snapToGrid="0">
      <p:cViewPr>
        <p:scale>
          <a:sx n="70" d="100"/>
          <a:sy n="70" d="100"/>
        </p:scale>
        <p:origin x="5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employer.engagement@eastsussex.gov.uk" TargetMode="External"/><Relationship Id="rId2" Type="http://schemas.openxmlformats.org/officeDocument/2006/relationships/hyperlink" Target="mailto:pensions@eastsussex.gov.uk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mailto:pensionfundinvestment@eastsussex.gov.uk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8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667-D3E1-43A0-894F-F57B14290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279E-20A8-4428-837D-FFC72308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E069A8A-791C-421F-93CE-5EE50ED97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4003861" cy="9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9EA3-D9F9-49DB-9F6E-21E3F0C2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A61F0-04A8-487B-AB10-E05DEBEA6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BD042-8ECB-498A-B8BE-734FDA0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6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20F7D-4316-4724-9847-21075E3C0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9A0A4-64C6-45EC-9838-175D40D7F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2F328-13F4-4669-A314-1F5679F1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4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bg>
      <p:bgPr>
        <a:solidFill>
          <a:srgbClr val="288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0667-D3E1-43A0-894F-F57B14290D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GB" dirty="0"/>
              <a:t>www.eastsussexpensionfund.org</a:t>
            </a: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4279E-20A8-4428-837D-FFC7230875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Administration and general enquiries: </a:t>
            </a:r>
            <a:r>
              <a:rPr lang="en-GB" b="0" i="0" u="sng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pensions@eastsussex.gov.uk</a:t>
            </a:r>
            <a:endParaRPr lang="en-GB" b="0" i="0" u="sng" dirty="0">
              <a:effectLst/>
            </a:endParaRPr>
          </a:p>
          <a:p>
            <a:r>
              <a:rPr lang="en-GB" b="0" i="0" dirty="0">
                <a:effectLst/>
              </a:rPr>
              <a:t>Employer engagement </a:t>
            </a:r>
            <a:r>
              <a:rPr lang="en-GB" dirty="0"/>
              <a:t>team: </a:t>
            </a:r>
            <a:r>
              <a:rPr lang="en-GB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employer.engagement@eastsussex.gov.uk</a:t>
            </a:r>
            <a:endParaRPr lang="en-GB" b="0" i="0" u="sng" dirty="0">
              <a:effectLst/>
            </a:endParaRPr>
          </a:p>
          <a:p>
            <a:r>
              <a:rPr lang="en-GB" dirty="0"/>
              <a:t>Investment enquiries: </a:t>
            </a:r>
            <a:r>
              <a:rPr lang="en-GB" b="0" i="0" u="sng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pensionfundinvestments@eastsussex.gov.uk</a:t>
            </a:r>
            <a:endParaRPr lang="en-GB" b="0" i="0" dirty="0">
              <a:effectLst/>
            </a:endParaRPr>
          </a:p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BE069A8A-791C-421F-93CE-5EE50ED97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1" y="270000"/>
            <a:ext cx="4003861" cy="9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D1F2-B244-4EA6-A8D3-EE3488FA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  <a:noFill/>
          <a:ln w="31750"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59C43-5D85-4E03-9FA2-6C709D2FA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18866-F643-4D0B-9998-DDCA9182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6750" y="6356351"/>
            <a:ext cx="3067050" cy="31335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B247E-C600-4943-AAF6-D0FEC7D34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1"/>
            <a:ext cx="2371852" cy="2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DAE-9CDF-415E-BCA8-4C68CB5E0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8A626-42FD-45DB-8AC7-853786143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8E79-4F02-40D1-B9E4-2916FD66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50CA5-E6CA-4FC6-A2B3-2BFD78E0F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E78AA-D0AB-45AA-959E-9E25AD7D2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C5E23-7648-44C2-90D1-1B30E44E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D60BC-02F8-49FE-B848-510F1287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0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9869F-4F6D-45FA-B08A-8E174B74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FD341-E9E2-4F08-93AF-E4A70CE9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7F3AD-1793-4651-89FD-7DAA6AF41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90D78-8116-41E0-A749-D47EE078A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9A417-6247-4D20-8F76-248174D03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5068D-F17E-43D0-A2F8-A0BDCFEB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07EB-D4FE-4F3C-9F38-A34F647E9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4191B-EFFB-450F-96CB-667FEC59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0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2903F-8054-4F3D-969A-DAB807D5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6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E9EA-1CCB-4FBF-9B07-75C1F1F9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80366-98B8-44C5-832A-9CEF40C9B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76985-6087-481E-9781-E57D1C720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EAC40-CC6A-41E0-AE8A-3375848D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8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7F5-C077-4917-B5D6-9D9B2299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FE833-FFEF-445A-A0C3-D9EF13A8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90BFD-D9FC-4321-9FBD-A22C11ABD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E5E70-ED95-4A15-89B5-8FF87CB1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2AB-558C-4D0E-A555-5FCCAA82F7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28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75EC18-933A-48D4-90ED-880DF5FD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CAB36-86CA-4BA9-B55C-5F71BC588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1BFC4-F811-409D-830B-C6310821B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825A"/>
                </a:solidFill>
              </a:defRPr>
            </a:lvl1pPr>
          </a:lstStyle>
          <a:p>
            <a:fld id="{A6AFA2AB-558C-4D0E-A555-5FCCAA82F76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38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8825A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4B8A-3F2F-42C2-8F00-D968B6C319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Pension Administration Team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B4622-559C-45B9-855D-22080B996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1113"/>
            <a:ext cx="9144000" cy="1655762"/>
          </a:xfrm>
        </p:spPr>
        <p:txBody>
          <a:bodyPr>
            <a:normAutofit/>
          </a:bodyPr>
          <a:lstStyle/>
          <a:p>
            <a:r>
              <a:rPr lang="en-GB" sz="3200" dirty="0"/>
              <a:t>Paul Punter </a:t>
            </a:r>
          </a:p>
          <a:p>
            <a:r>
              <a:rPr lang="en-US" sz="3200" dirty="0">
                <a:solidFill>
                  <a:schemeClr val="bg1"/>
                </a:solidFill>
              </a:rPr>
              <a:t>Head of Pension Administration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3809-AD0D-8315-338F-EEADF5A993D8}"/>
              </a:ext>
            </a:extLst>
          </p:cNvPr>
          <p:cNvSpPr txBox="1"/>
          <p:nvPr/>
        </p:nvSpPr>
        <p:spPr>
          <a:xfrm>
            <a:off x="8664725" y="146425"/>
            <a:ext cx="35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526313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894715"/>
          </a:xfrm>
        </p:spPr>
        <p:txBody>
          <a:bodyPr>
            <a:normAutofit/>
          </a:bodyPr>
          <a:lstStyle/>
          <a:p>
            <a:r>
              <a:rPr lang="en-GB" sz="3600" b="1" dirty="0"/>
              <a:t>Pensions Admin – Focus for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7486650" cy="48469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Last year we said we would aim to achieve by now: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Formal scheme specific KPIs / SLAs implemented </a:t>
            </a:r>
          </a:p>
          <a:p>
            <a:r>
              <a:rPr lang="en-GB" dirty="0"/>
              <a:t>Processes and procedures reviewed &amp; documented</a:t>
            </a:r>
          </a:p>
          <a:p>
            <a:r>
              <a:rPr lang="en-GB" dirty="0" err="1"/>
              <a:t>i</a:t>
            </a:r>
            <a:r>
              <a:rPr lang="en-GB" dirty="0"/>
              <a:t>-Connect to be rolled-out </a:t>
            </a:r>
          </a:p>
          <a:p>
            <a:r>
              <a:rPr lang="en-GB" dirty="0"/>
              <a:t>Data Improvement Plan – Phase 3</a:t>
            </a:r>
          </a:p>
          <a:p>
            <a:r>
              <a:rPr lang="en-GB" dirty="0"/>
              <a:t>Digital communications strategy</a:t>
            </a:r>
          </a:p>
          <a:p>
            <a:r>
              <a:rPr lang="en-GB" dirty="0"/>
              <a:t>GMP reconciliation &amp; rectification completed</a:t>
            </a:r>
          </a:p>
          <a:p>
            <a:r>
              <a:rPr lang="en-GB" dirty="0"/>
              <a:t>Work on historical Annual Allowance reviews </a:t>
            </a:r>
          </a:p>
          <a:p>
            <a:r>
              <a:rPr lang="en-GB" dirty="0"/>
              <a:t>McCloud project underway   </a:t>
            </a:r>
          </a:p>
          <a:p>
            <a:pPr marL="0" indent="0">
              <a:buNone/>
            </a:pPr>
            <a:br>
              <a:rPr lang="en-GB" i="1" dirty="0">
                <a:solidFill>
                  <a:srgbClr val="FF0000"/>
                </a:solidFill>
              </a:rPr>
            </a:br>
            <a:br>
              <a:rPr lang="en-GB" i="1" dirty="0">
                <a:solidFill>
                  <a:srgbClr val="FF0000"/>
                </a:solidFill>
              </a:rPr>
            </a:b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4F125-6E5C-1BE0-A1C3-C29AB0AB6FAA}"/>
              </a:ext>
            </a:extLst>
          </p:cNvPr>
          <p:cNvSpPr txBox="1"/>
          <p:nvPr/>
        </p:nvSpPr>
        <p:spPr>
          <a:xfrm>
            <a:off x="8739962" y="95232"/>
            <a:ext cx="360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Employer Forum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E2475-76EC-0696-1C88-F4515173EB17}"/>
              </a:ext>
            </a:extLst>
          </p:cNvPr>
          <p:cNvSpPr txBox="1"/>
          <p:nvPr/>
        </p:nvSpPr>
        <p:spPr>
          <a:xfrm>
            <a:off x="8739962" y="1352550"/>
            <a:ext cx="3181350" cy="1200329"/>
          </a:xfrm>
          <a:prstGeom prst="rect">
            <a:avLst/>
          </a:prstGeom>
          <a:solidFill>
            <a:srgbClr val="2882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Pay the right people the correct benefits in a timely manner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69F4E-48D1-ED8F-A87C-0D1936C405E5}"/>
              </a:ext>
            </a:extLst>
          </p:cNvPr>
          <p:cNvSpPr txBox="1"/>
          <p:nvPr/>
        </p:nvSpPr>
        <p:spPr>
          <a:xfrm>
            <a:off x="8739962" y="2929475"/>
            <a:ext cx="3181350" cy="1200329"/>
          </a:xfrm>
          <a:prstGeom prst="rect">
            <a:avLst/>
          </a:prstGeom>
          <a:solidFill>
            <a:srgbClr val="28825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Continue to improve the member experience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726B7-34D0-1941-0A7B-12491FE370AA}"/>
              </a:ext>
            </a:extLst>
          </p:cNvPr>
          <p:cNvSpPr txBox="1"/>
          <p:nvPr/>
        </p:nvSpPr>
        <p:spPr>
          <a:xfrm>
            <a:off x="8739962" y="4582334"/>
            <a:ext cx="3181350" cy="830997"/>
          </a:xfrm>
          <a:prstGeom prst="rect">
            <a:avLst/>
          </a:prstGeom>
          <a:solidFill>
            <a:srgbClr val="28825A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Achieve both team and BAU targets</a:t>
            </a:r>
          </a:p>
        </p:txBody>
      </p:sp>
    </p:spTree>
    <p:extLst>
      <p:ext uri="{BB962C8B-B14F-4D97-AF65-F5344CB8AC3E}">
        <p14:creationId xmlns:p14="http://schemas.microsoft.com/office/powerpoint/2010/main" val="244123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9478-6D90-19BF-9489-8E054149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810442" y="618335"/>
            <a:ext cx="10515600" cy="894715"/>
          </a:xfrm>
        </p:spPr>
        <p:txBody>
          <a:bodyPr>
            <a:normAutofit/>
          </a:bodyPr>
          <a:lstStyle/>
          <a:p>
            <a:r>
              <a:rPr lang="en-GB" sz="3200" b="1" dirty="0"/>
              <a:t>Performance – Oct 21 to Sep 22 </a:t>
            </a:r>
            <a:endParaRPr lang="en-GB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7FA7C49-3719-5FCB-9967-5B1F7A260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143868"/>
              </p:ext>
            </p:extLst>
          </p:nvPr>
        </p:nvGraphicFramePr>
        <p:xfrm>
          <a:off x="1047750" y="211764"/>
          <a:ext cx="107442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975">
                  <a:extLst>
                    <a:ext uri="{9D8B030D-6E8A-4147-A177-3AD203B41FA5}">
                      <a16:colId xmlns:a16="http://schemas.microsoft.com/office/drawing/2014/main" val="1998070120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1600760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Death notification acknowledged, recorded and documentation </a:t>
                      </a:r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sent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100% within 2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33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Award dependent benefits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99.4% within 5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3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Retirement notification acknowledged, recorded and documentation sent</a:t>
                      </a:r>
                      <a:endParaRPr lang="en-GB" sz="2000" dirty="0">
                        <a:latin typeface="Gill Sans MT" panose="020B05020201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94.4% within 7 days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758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Payment of lump sum made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99.1% within 5 days</a:t>
                      </a:r>
                    </a:p>
                  </a:txBody>
                  <a:tcPr>
                    <a:solidFill>
                      <a:srgbClr val="28825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9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Calculation of spouse’s benefits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97.8% within 5 days</a:t>
                      </a:r>
                    </a:p>
                  </a:txBody>
                  <a:tcPr>
                    <a:solidFill>
                      <a:srgbClr val="28825A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Transfers in quote (aggregation cases 15 days)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88.1% within 10 days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387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Transfers in payment (aggregation cases 25 days)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97.6% within 5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410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Transfers out quote (aggregation cases 15 days)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95.4% within 10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Transfers out payment (aggregation cases 25 days)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83.9% within 10 days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95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Employer estimates provided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96.2% within 15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92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Employer projections provided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98.5% within 15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83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Refunds (including frozen refunds from August 22)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93.5% within 10 days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00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Gill Sans MT" panose="020B0502020104020203" pitchFamily="34" charset="0"/>
                        </a:rPr>
                        <a:t>Deferred benefit notifications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98.7% within 15 days</a:t>
                      </a:r>
                    </a:p>
                  </a:txBody>
                  <a:tcPr>
                    <a:solidFill>
                      <a:srgbClr val="28825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11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000" b="1" dirty="0">
                        <a:latin typeface="Gill Sans MT" panose="020B0502020104020203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bg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19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Gill Sans MT" panose="020B0502020104020203" pitchFamily="34" charset="0"/>
                        </a:rPr>
                        <a:t>Total task 9,267 of which 308 missed their target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bg1"/>
                          </a:solidFill>
                          <a:latin typeface="Gill Sans MT" panose="020B0502020104020203" pitchFamily="34" charset="0"/>
                        </a:rPr>
                        <a:t>96.6% overall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48985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3C030F-0026-51ED-7628-10D75C9B54E9}"/>
              </a:ext>
            </a:extLst>
          </p:cNvPr>
          <p:cNvSpPr txBox="1"/>
          <p:nvPr/>
        </p:nvSpPr>
        <p:spPr>
          <a:xfrm rot="10800000" flipV="1">
            <a:off x="4025264" y="6276904"/>
            <a:ext cx="9954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New scheme specific PAT Key Performance Indicators introduced in October 2021 </a:t>
            </a:r>
          </a:p>
        </p:txBody>
      </p:sp>
    </p:spTree>
    <p:extLst>
      <p:ext uri="{BB962C8B-B14F-4D97-AF65-F5344CB8AC3E}">
        <p14:creationId xmlns:p14="http://schemas.microsoft.com/office/powerpoint/2010/main" val="131820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61F6-65E8-FBAB-A0CE-BA79E0F2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298450"/>
            <a:ext cx="11382375" cy="89471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600" b="1" dirty="0"/>
              <a:t>Pensions Helpdesk - </a:t>
            </a:r>
            <a:r>
              <a:rPr lang="en-GB" sz="3100" dirty="0">
                <a:solidFill>
                  <a:schemeClr val="tx1"/>
                </a:solidFill>
              </a:rPr>
              <a:t>Performance &amp; call reasons Oct 21 to Sep 22</a:t>
            </a:r>
            <a:r>
              <a:rPr lang="en-GB" sz="5300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B6F0B4B-2F8B-A086-F331-DF679847F0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832050"/>
              </p:ext>
            </p:extLst>
          </p:nvPr>
        </p:nvGraphicFramePr>
        <p:xfrm>
          <a:off x="838200" y="1439863"/>
          <a:ext cx="10515600" cy="239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26662944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63718773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46208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835883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8267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KPI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Fixed time fix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Call answer time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Abandoned call rate  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Email response time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81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Gold Targets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85% of enquiries dealt with at first point of contact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75% of calls answered in 20 seconds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Less than 5% of calls abandoned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 of emails answered within 3 working days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891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412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Main helpline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85.08%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67.33% (Jul – Sep)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030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MSS helpline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99.25%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69.17%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7.08%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64801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3C21D89-95F7-B132-8260-32921A294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04654"/>
              </p:ext>
            </p:extLst>
          </p:nvPr>
        </p:nvGraphicFramePr>
        <p:xfrm>
          <a:off x="481012" y="3912871"/>
          <a:ext cx="11229975" cy="23129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5995">
                  <a:extLst>
                    <a:ext uri="{9D8B030D-6E8A-4147-A177-3AD203B41FA5}">
                      <a16:colId xmlns:a16="http://schemas.microsoft.com/office/drawing/2014/main" val="476965512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1379621776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594576459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3569654047"/>
                    </a:ext>
                  </a:extLst>
                </a:gridCol>
                <a:gridCol w="2245995">
                  <a:extLst>
                    <a:ext uri="{9D8B030D-6E8A-4147-A177-3AD203B41FA5}">
                      <a16:colId xmlns:a16="http://schemas.microsoft.com/office/drawing/2014/main" val="1934215570"/>
                    </a:ext>
                  </a:extLst>
                </a:gridCol>
              </a:tblGrid>
              <a:tr h="478154">
                <a:tc>
                  <a:txBody>
                    <a:bodyPr/>
                    <a:lstStyle/>
                    <a:p>
                      <a:r>
                        <a:rPr lang="en-GB" dirty="0"/>
                        <a:t>Reason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1st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2nd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3rd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4th</a:t>
                      </a:r>
                    </a:p>
                  </a:txBody>
                  <a:tcPr>
                    <a:solidFill>
                      <a:srgbClr val="2882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248510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r>
                        <a:rPr lang="en-GB" dirty="0"/>
                        <a:t>Claim form guidance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69064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r>
                        <a:rPr lang="en-GB" dirty="0"/>
                        <a:t>Log-in issues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768666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r>
                        <a:rPr lang="en-GB" dirty="0"/>
                        <a:t>Leaver form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month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524117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r>
                        <a:rPr lang="en-GB" dirty="0"/>
                        <a:t>Self service activation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month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 month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9445705"/>
                  </a:ext>
                </a:extLst>
              </a:tr>
              <a:tr h="366959">
                <a:tc>
                  <a:txBody>
                    <a:bodyPr/>
                    <a:lstStyle/>
                    <a:p>
                      <a:r>
                        <a:rPr lang="en-GB" dirty="0"/>
                        <a:t>Update address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 months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 months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01273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7BDD8B0-C89E-2B3E-B3CD-40941FFAC946}"/>
              </a:ext>
            </a:extLst>
          </p:cNvPr>
          <p:cNvSpPr txBox="1"/>
          <p:nvPr/>
        </p:nvSpPr>
        <p:spPr>
          <a:xfrm>
            <a:off x="9233738" y="60771"/>
            <a:ext cx="3604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89612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4FCD-5C9D-114B-23FB-2C70AC55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438277"/>
            <a:ext cx="12188952" cy="1458786"/>
          </a:xfrm>
        </p:spPr>
        <p:txBody>
          <a:bodyPr>
            <a:noAutofit/>
          </a:bodyPr>
          <a:lstStyle/>
          <a:p>
            <a:r>
              <a:rPr lang="en-GB" sz="3200" b="1" dirty="0"/>
              <a:t>Professional Pensions – Women in Pension Awards 2022 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DE74C2C7-F49C-7727-AFDB-D7543DB51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5" y="1823911"/>
            <a:ext cx="7735710" cy="4351337"/>
          </a:xfrm>
          <a:ln w="25400">
            <a:solidFill>
              <a:srgbClr val="28825A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C940D-012D-D0E6-E8F1-7FA1E3CBBBDC}"/>
              </a:ext>
            </a:extLst>
          </p:cNvPr>
          <p:cNvSpPr txBox="1"/>
          <p:nvPr/>
        </p:nvSpPr>
        <p:spPr>
          <a:xfrm>
            <a:off x="8767394" y="109728"/>
            <a:ext cx="360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36399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4B8-2163-4337-8EFE-A577DF72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28" y="43824"/>
            <a:ext cx="10515600" cy="894715"/>
          </a:xfrm>
        </p:spPr>
        <p:txBody>
          <a:bodyPr>
            <a:normAutofit/>
          </a:bodyPr>
          <a:lstStyle/>
          <a:p>
            <a:r>
              <a:rPr lang="en-GB" sz="3200" b="1" dirty="0"/>
              <a:t>Pension Administration focus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E50C6-3006-4BBB-A9CA-3031534A6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28" y="952846"/>
            <a:ext cx="11277600" cy="5673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In 2023 the Pension Administration Team will be looking for much of the same in terms of hitting many of the same successes: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Excellent KPI/SLA performance &amp; expand the MI coverage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Good Annual Benefit Statement results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Implement Pensioner CPI Pension Increases at 10.1%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Quality – high TPR validator common/conditional scores</a:t>
            </a:r>
            <a:br>
              <a:rPr lang="en-GB" sz="2000" dirty="0">
                <a:solidFill>
                  <a:srgbClr val="000000"/>
                </a:solidFill>
              </a:rPr>
            </a:br>
            <a:r>
              <a:rPr lang="en-GB" sz="2000" dirty="0">
                <a:solidFill>
                  <a:srgbClr val="000000"/>
                </a:solidFill>
              </a:rPr>
              <a:t>                       address tracing exercises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Timely Annual Allowance exercise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Clean external audit &amp; reasonable assurance rated internal audit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Process &amp; procedures reviews complete and multiple robotics/automation projects underway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Revamp Member Self Service portal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Have a happy team </a:t>
            </a:r>
            <a:r>
              <a:rPr lang="en-GB" sz="2000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r>
              <a:rPr lang="en-GB" sz="2000" dirty="0">
                <a:solidFill>
                  <a:srgbClr val="000000"/>
                </a:solidFill>
              </a:rPr>
              <a:t>  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C6B19-7A64-DF3B-207A-07E9E8F61040}"/>
              </a:ext>
            </a:extLst>
          </p:cNvPr>
          <p:cNvSpPr txBox="1"/>
          <p:nvPr/>
        </p:nvSpPr>
        <p:spPr>
          <a:xfrm>
            <a:off x="8761298" y="29517"/>
            <a:ext cx="360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273655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0286-08C3-49AD-A72F-209C44449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8588"/>
            <a:ext cx="9144000" cy="2387600"/>
          </a:xfrm>
        </p:spPr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41451-124C-80AC-89AD-1E4F0B7B7248}"/>
              </a:ext>
            </a:extLst>
          </p:cNvPr>
          <p:cNvSpPr txBox="1"/>
          <p:nvPr/>
        </p:nvSpPr>
        <p:spPr>
          <a:xfrm>
            <a:off x="8664725" y="146425"/>
            <a:ext cx="352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Employer Forum 2022</a:t>
            </a:r>
          </a:p>
        </p:txBody>
      </p:sp>
    </p:spTree>
    <p:extLst>
      <p:ext uri="{BB962C8B-B14F-4D97-AF65-F5344CB8AC3E}">
        <p14:creationId xmlns:p14="http://schemas.microsoft.com/office/powerpoint/2010/main" val="196273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595</TotalTime>
  <Words>544</Words>
  <Application>Microsoft Office PowerPoint</Application>
  <PresentationFormat>Widescreen</PresentationFormat>
  <Paragraphs>118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Office Theme</vt:lpstr>
      <vt:lpstr>Pension Administration Team update</vt:lpstr>
      <vt:lpstr>Pensions Admin – Focus for 2022</vt:lpstr>
      <vt:lpstr>Performance – Oct 21 to Sep 22 </vt:lpstr>
      <vt:lpstr>Pensions Helpdesk - Performance &amp; call reasons Oct 21 to Sep 22 </vt:lpstr>
      <vt:lpstr>Professional Pensions – Women in Pension Awards 2022 </vt:lpstr>
      <vt:lpstr>Pension Administration focus for 2023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Lavelle</dc:creator>
  <cp:lastModifiedBy>Paul Linfield</cp:lastModifiedBy>
  <cp:revision>25</cp:revision>
  <dcterms:created xsi:type="dcterms:W3CDTF">2022-02-21T15:41:53Z</dcterms:created>
  <dcterms:modified xsi:type="dcterms:W3CDTF">2022-11-22T09:49:19Z</dcterms:modified>
</cp:coreProperties>
</file>