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82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mailto:employer.engagement@eastsussex.gov.uk" TargetMode="External"/><Relationship Id="rId2" Type="http://schemas.openxmlformats.org/officeDocument/2006/relationships/hyperlink" Target="mailto:pensions@eastsussex.gov.uk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hyperlink" Target="mailto:pensionfundinvestment@eastsussex.gov.uk" TargetMode="Externa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882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F0667-D3E1-43A0-894F-F57B14290D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E4279E-20A8-4428-837D-FFC7230875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Gill Sans MT" panose="020B05020201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8" name="Picture 7" descr="Text&#10;&#10;Description automatically generated with medium confidence">
            <a:extLst>
              <a:ext uri="{FF2B5EF4-FFF2-40B4-BE49-F238E27FC236}">
                <a16:creationId xmlns:a16="http://schemas.microsoft.com/office/drawing/2014/main" id="{BE069A8A-791C-421F-93CE-5EE50ED97D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01" y="270000"/>
            <a:ext cx="4003861" cy="95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943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29EA3-D9F9-49DB-9F6E-21E3F0C26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1A61F0-04A8-487B-AB10-E05DEBEA6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BD042-8ECB-498A-B8BE-734FDA0BA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62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720F7D-4316-4724-9847-21075E3C01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D9A0A4-64C6-45EC-9838-175D40D7F3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2F328-13F4-4669-A314-1F5679F1F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149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 slide">
    <p:bg>
      <p:bgPr>
        <a:solidFill>
          <a:srgbClr val="2882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F0667-D3E1-43A0-894F-F57B14290D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GB" dirty="0"/>
              <a:t>www.eastsussexpensionfund.org</a:t>
            </a: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E4279E-20A8-4428-837D-FFC7230875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Gill Sans MT" panose="020B05020201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Administration and general enquiries: </a:t>
            </a:r>
            <a:r>
              <a:rPr lang="en-GB" b="0" i="0" u="sng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pensions@eastsussex.gov.uk</a:t>
            </a:r>
            <a:endParaRPr lang="en-GB" b="0" i="0" u="sng" dirty="0">
              <a:effectLst/>
            </a:endParaRPr>
          </a:p>
          <a:p>
            <a:r>
              <a:rPr lang="en-GB" b="0" i="0" dirty="0">
                <a:effectLst/>
              </a:rPr>
              <a:t>Employer engagement </a:t>
            </a:r>
            <a:r>
              <a:rPr lang="en-GB" dirty="0"/>
              <a:t>team: </a:t>
            </a:r>
            <a:r>
              <a:rPr lang="en-GB" b="0" i="0" u="sng" dirty="0"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employer.engagement@eastsussex.gov.uk</a:t>
            </a:r>
            <a:endParaRPr lang="en-GB" b="0" i="0" u="sng" dirty="0">
              <a:effectLst/>
            </a:endParaRPr>
          </a:p>
          <a:p>
            <a:r>
              <a:rPr lang="en-GB" dirty="0"/>
              <a:t>Investment enquiries: </a:t>
            </a:r>
            <a:r>
              <a:rPr lang="en-GB" b="0" i="0" u="sng" dirty="0"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pensionfundinvestments@eastsussex.gov.uk</a:t>
            </a:r>
            <a:endParaRPr lang="en-GB" b="0" i="0" dirty="0">
              <a:effectLst/>
            </a:endParaRPr>
          </a:p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8" name="Picture 7" descr="Text&#10;&#10;Description automatically generated with medium confidence">
            <a:extLst>
              <a:ext uri="{FF2B5EF4-FFF2-40B4-BE49-F238E27FC236}">
                <a16:creationId xmlns:a16="http://schemas.microsoft.com/office/drawing/2014/main" id="{BE069A8A-791C-421F-93CE-5EE50ED97DE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01" y="270000"/>
            <a:ext cx="4003861" cy="95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047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3D1F2-B244-4EA6-A8D3-EE3488FAF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4715"/>
          </a:xfrm>
          <a:noFill/>
          <a:ln w="31750">
            <a:noFill/>
          </a:ln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59C43-5D85-4E03-9FA2-6C709D2FA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954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18866-F643-4D0B-9998-DDCA91826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86750" y="6356351"/>
            <a:ext cx="3067050" cy="313356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7B247E-C600-4943-AAF6-D0FEC7D34C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56351"/>
            <a:ext cx="2371852" cy="273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576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DEDAE-9CDF-415E-BCA8-4C68CB5E0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28A626-42FD-45DB-8AC7-853786143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38E79-4F02-40D1-B9E4-2916FD664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65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50CA5-E6CA-4FC6-A2B3-2BFD78E0F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E78AA-D0AB-45AA-959E-9E25AD7D2A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9C5E23-7648-44C2-90D1-1B30E44E9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D60BC-02F8-49FE-B848-510F12876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902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9869F-4F6D-45FA-B08A-8E174B74A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BFD341-E9E2-4F08-93AF-E4A70CE92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7F3AD-1793-4651-89FD-7DAA6AF41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E90D78-8116-41E0-A749-D47EE078AD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99A417-6247-4D20-8F76-248174D03D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B5068D-F17E-43D0-A2F8-A0BDCFEB7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892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707EB-D4FE-4F3C-9F38-A34F647E9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44191B-EFFB-450F-96CB-667FEC59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209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2903F-8054-4F3D-969A-DAB807D58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46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1E9EA-1CCB-4FBF-9B07-75C1F1F9F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80366-98B8-44C5-832A-9CEF40C9B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576985-6087-481E-9781-E57D1C720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EAC40-CC6A-41E0-AE8A-3375848DA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980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FC7F5-C077-4917-B5D6-9D9B22996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1FE833-FFEF-445A-A0C3-D9EF13A895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90BFD-D9FC-4321-9FBD-A22C11ABDF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BE5E70-ED95-4A15-89B5-8FF87CB1F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282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75EC18-933A-48D4-90ED-880DF5FD9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8CAB36-86CA-4BA9-B55C-5F71BC588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1BFC4-F811-409D-830B-C6310821BB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8825A"/>
                </a:solidFill>
              </a:defRPr>
            </a:lvl1pPr>
          </a:lstStyle>
          <a:p>
            <a:fld id="{A6AFA2AB-558C-4D0E-A555-5FCCAA82F76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388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8825A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Employer.engagement@eastsussex.gov.u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eastsussexpensionfund.org/media/h1sb3obg/espf-i-connect-supplementary-payroll-extract-file-specification-guide-final-11-02-22v1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www.eastsussexpensionfund.org/media/nuhl5331/espf-i-connect-supplementary-online-return-specification-guide-11-02-22v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eastsussexpensionfund.org/media/mk2d3qd5/the-impact-of-changing-job-roles-on-your-pension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F4B8A-3F2F-42C2-8F00-D968B6C319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i</a:t>
            </a:r>
            <a:r>
              <a:rPr lang="en-GB" dirty="0"/>
              <a:t>-Connect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AB4622-559C-45B9-855D-22080B9969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>
            <a:normAutofit/>
          </a:bodyPr>
          <a:lstStyle/>
          <a:p>
            <a:r>
              <a:rPr lang="en-GB" sz="3200" dirty="0"/>
              <a:t>Paula Jenner</a:t>
            </a:r>
          </a:p>
          <a:p>
            <a:r>
              <a:rPr lang="en-GB" sz="3200" dirty="0"/>
              <a:t>Pensions Engagement Officer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0A3809-AD0D-8315-338F-EEADF5A993D8}"/>
              </a:ext>
            </a:extLst>
          </p:cNvPr>
          <p:cNvSpPr txBox="1"/>
          <p:nvPr/>
        </p:nvSpPr>
        <p:spPr>
          <a:xfrm>
            <a:off x="8664725" y="146425"/>
            <a:ext cx="3527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Gill Sans MT" panose="020B0502020104020203" pitchFamily="34" charset="0"/>
              </a:rPr>
              <a:t>Employer Forum 2022</a:t>
            </a:r>
          </a:p>
        </p:txBody>
      </p:sp>
    </p:spTree>
    <p:extLst>
      <p:ext uri="{BB962C8B-B14F-4D97-AF65-F5344CB8AC3E}">
        <p14:creationId xmlns:p14="http://schemas.microsoft.com/office/powerpoint/2010/main" val="1526313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54B8-2163-4337-8EFE-A577DF724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184"/>
            <a:ext cx="10515600" cy="894715"/>
          </a:xfrm>
          <a:ln>
            <a:noFill/>
          </a:ln>
        </p:spPr>
        <p:txBody>
          <a:bodyPr>
            <a:normAutofit/>
          </a:bodyPr>
          <a:lstStyle/>
          <a:p>
            <a:r>
              <a:rPr kumimoji="0" lang="en-GB" altLang="en-US" sz="36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+mj-cs"/>
              </a:rPr>
              <a:t>i</a:t>
            </a:r>
            <a:r>
              <a:rPr kumimoji="0" lang="en-GB" alt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+mj-cs"/>
              </a:rPr>
              <a:t>-Connect recap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E50C6-3006-4BBB-A9CA-3031534A6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6172"/>
            <a:ext cx="10872730" cy="468565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altLang="en-US" sz="2400" b="1" kern="0" dirty="0">
                <a:solidFill>
                  <a:schemeClr val="tx1"/>
                </a:solidFill>
              </a:rPr>
              <a:t>What is it?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altLang="en-US" sz="2400" b="0" kern="0" dirty="0" err="1">
                <a:solidFill>
                  <a:schemeClr val="tx1"/>
                </a:solidFill>
              </a:rPr>
              <a:t>i</a:t>
            </a:r>
            <a:r>
              <a:rPr lang="en-GB" altLang="en-US" sz="2400" b="0" kern="0" dirty="0">
                <a:solidFill>
                  <a:schemeClr val="tx1"/>
                </a:solidFill>
              </a:rPr>
              <a:t>-Connect is a live cloud service for the flow of employee information from your payroll system to the Funds pension administration system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altLang="en-US" sz="2400" b="1" kern="0" dirty="0">
                <a:solidFill>
                  <a:schemeClr val="tx1"/>
                </a:solidFill>
              </a:rPr>
              <a:t>Benefits of </a:t>
            </a:r>
            <a:r>
              <a:rPr lang="en-GB" altLang="en-US" sz="2400" b="1" kern="0" dirty="0" err="1">
                <a:solidFill>
                  <a:schemeClr val="tx1"/>
                </a:solidFill>
              </a:rPr>
              <a:t>i</a:t>
            </a:r>
            <a:r>
              <a:rPr lang="en-GB" altLang="en-US" sz="2400" b="1" kern="0" dirty="0">
                <a:solidFill>
                  <a:schemeClr val="tx1"/>
                </a:solidFill>
              </a:rPr>
              <a:t>-Connect</a:t>
            </a:r>
          </a:p>
          <a:p>
            <a:pPr>
              <a:lnSpc>
                <a:spcPct val="100000"/>
              </a:lnSpc>
            </a:pPr>
            <a:r>
              <a:rPr lang="en-GB" altLang="en-US" sz="2400" b="0" kern="0" dirty="0">
                <a:solidFill>
                  <a:schemeClr val="tx1"/>
                </a:solidFill>
              </a:rPr>
              <a:t>Reduce the number of forms you are required to submit</a:t>
            </a:r>
          </a:p>
          <a:p>
            <a:pPr>
              <a:lnSpc>
                <a:spcPct val="100000"/>
              </a:lnSpc>
            </a:pPr>
            <a:r>
              <a:rPr lang="en-GB" altLang="en-US" sz="2400" b="0" kern="0" dirty="0">
                <a:solidFill>
                  <a:schemeClr val="tx1"/>
                </a:solidFill>
              </a:rPr>
              <a:t>Faster response to employer enquiries</a:t>
            </a:r>
          </a:p>
          <a:p>
            <a:pPr>
              <a:lnSpc>
                <a:spcPct val="100000"/>
              </a:lnSpc>
            </a:pPr>
            <a:r>
              <a:rPr lang="en-GB" altLang="en-US" sz="2400" b="0" kern="0" dirty="0">
                <a:solidFill>
                  <a:schemeClr val="tx1"/>
                </a:solidFill>
              </a:rPr>
              <a:t>Much faster processing of benefits for employees from real time data </a:t>
            </a:r>
          </a:p>
          <a:p>
            <a:pPr>
              <a:lnSpc>
                <a:spcPct val="100000"/>
              </a:lnSpc>
            </a:pPr>
            <a:r>
              <a:rPr lang="en-GB" altLang="en-US" sz="2400" b="0" kern="0" dirty="0">
                <a:solidFill>
                  <a:schemeClr val="tx1"/>
                </a:solidFill>
              </a:rPr>
              <a:t>A safe easy to use portal to transmit data securely</a:t>
            </a:r>
          </a:p>
          <a:p>
            <a:pPr>
              <a:lnSpc>
                <a:spcPct val="100000"/>
              </a:lnSpc>
            </a:pPr>
            <a:r>
              <a:rPr lang="en-GB" altLang="en-US" sz="2400" b="0" kern="0" dirty="0">
                <a:solidFill>
                  <a:schemeClr val="tx1"/>
                </a:solidFill>
              </a:rPr>
              <a:t>Remove the need to manually complete end of year reports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A4F125-6E5C-1BE0-A1C3-C29AB0AB6FAA}"/>
              </a:ext>
            </a:extLst>
          </p:cNvPr>
          <p:cNvSpPr txBox="1"/>
          <p:nvPr/>
        </p:nvSpPr>
        <p:spPr>
          <a:xfrm>
            <a:off x="9438167" y="134292"/>
            <a:ext cx="360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Gill Sans MT" panose="020B0502020104020203" pitchFamily="34" charset="0"/>
              </a:rPr>
              <a:t>Employer Forum 2022</a:t>
            </a:r>
          </a:p>
        </p:txBody>
      </p:sp>
    </p:spTree>
    <p:extLst>
      <p:ext uri="{BB962C8B-B14F-4D97-AF65-F5344CB8AC3E}">
        <p14:creationId xmlns:p14="http://schemas.microsoft.com/office/powerpoint/2010/main" val="3047417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54B8-2163-4337-8EFE-A577DF724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9334"/>
            <a:ext cx="10515600" cy="894715"/>
          </a:xfrm>
        </p:spPr>
        <p:txBody>
          <a:bodyPr>
            <a:normAutofit/>
          </a:bodyPr>
          <a:lstStyle/>
          <a:p>
            <a:r>
              <a:rPr kumimoji="0" lang="en-GB" altLang="en-US" sz="36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+mj-cs"/>
              </a:rPr>
              <a:t>i</a:t>
            </a:r>
            <a:r>
              <a:rPr kumimoji="0" lang="en-GB" alt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+mj-cs"/>
              </a:rPr>
              <a:t>-Connect and East Sussex Pension Fund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E50C6-3006-4BBB-A9CA-3031534A6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0908"/>
            <a:ext cx="10515600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GB" altLang="en-US" sz="2400" kern="0" dirty="0">
                <a:solidFill>
                  <a:schemeClr val="tx1"/>
                </a:solidFill>
              </a:rPr>
              <a:t>95</a:t>
            </a:r>
            <a:r>
              <a:rPr lang="en-GB" altLang="en-US" sz="2400" b="0" kern="0" dirty="0">
                <a:solidFill>
                  <a:schemeClr val="tx1"/>
                </a:solidFill>
              </a:rPr>
              <a:t> employers have already been onboarded onto </a:t>
            </a:r>
            <a:r>
              <a:rPr lang="en-GB" altLang="en-US" sz="2400" b="0" kern="0" dirty="0" err="1">
                <a:solidFill>
                  <a:schemeClr val="tx1"/>
                </a:solidFill>
              </a:rPr>
              <a:t>i</a:t>
            </a:r>
            <a:r>
              <a:rPr lang="en-GB" altLang="en-US" sz="2400" b="0" kern="0" dirty="0">
                <a:solidFill>
                  <a:schemeClr val="tx1"/>
                </a:solidFill>
              </a:rPr>
              <a:t>-Connect</a:t>
            </a:r>
          </a:p>
          <a:p>
            <a:pPr marL="0" indent="0">
              <a:lnSpc>
                <a:spcPct val="150000"/>
              </a:lnSpc>
              <a:buNone/>
            </a:pPr>
            <a:endParaRPr lang="en-GB" altLang="en-US" sz="2400" b="0" kern="0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GB" altLang="en-US" sz="2400" b="0" kern="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5C6B19-7A64-DF3B-207A-07E9E8F61040}"/>
              </a:ext>
            </a:extLst>
          </p:cNvPr>
          <p:cNvSpPr txBox="1"/>
          <p:nvPr/>
        </p:nvSpPr>
        <p:spPr>
          <a:xfrm>
            <a:off x="9480697" y="91265"/>
            <a:ext cx="2619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Gill Sans MT" panose="020B0502020104020203" pitchFamily="34" charset="0"/>
              </a:rPr>
              <a:t>Employer Forum 2022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230D579-2553-4F4B-7838-6E6D21A1C6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134780"/>
              </p:ext>
            </p:extLst>
          </p:nvPr>
        </p:nvGraphicFramePr>
        <p:xfrm>
          <a:off x="869212" y="1783080"/>
          <a:ext cx="10591800" cy="3291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295900">
                  <a:extLst>
                    <a:ext uri="{9D8B030D-6E8A-4147-A177-3AD203B41FA5}">
                      <a16:colId xmlns:a16="http://schemas.microsoft.com/office/drawing/2014/main" val="1888237559"/>
                    </a:ext>
                  </a:extLst>
                </a:gridCol>
                <a:gridCol w="5295900">
                  <a:extLst>
                    <a:ext uri="{9D8B030D-6E8A-4147-A177-3AD203B41FA5}">
                      <a16:colId xmlns:a16="http://schemas.microsoft.com/office/drawing/2014/main" val="1516364577"/>
                    </a:ext>
                  </a:extLst>
                </a:gridCol>
              </a:tblGrid>
              <a:tr h="6366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kern="1200" dirty="0">
                          <a:solidFill>
                            <a:schemeClr val="lt1"/>
                          </a:solidFill>
                          <a:effectLst/>
                          <a:latin typeface="Gill Sans MT" panose="020B0502020104020203" pitchFamily="34" charset="0"/>
                        </a:rPr>
                        <a:t>Csv file upload (42)</a:t>
                      </a:r>
                    </a:p>
                    <a:p>
                      <a:endParaRPr lang="en-GB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28825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kern="1200" dirty="0">
                          <a:solidFill>
                            <a:schemeClr val="lt1"/>
                          </a:solidFill>
                          <a:effectLst/>
                          <a:latin typeface="Gill Sans MT" panose="020B0502020104020203" pitchFamily="34" charset="0"/>
                        </a:rPr>
                        <a:t>Online return – manual (</a:t>
                      </a:r>
                      <a:r>
                        <a:rPr lang="en-GB" sz="2400" b="1" kern="120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</a:rPr>
                        <a:t>53</a:t>
                      </a:r>
                      <a:r>
                        <a:rPr lang="en-GB" sz="2400" b="1" kern="1200" dirty="0">
                          <a:solidFill>
                            <a:schemeClr val="lt1"/>
                          </a:solidFill>
                          <a:effectLst/>
                          <a:latin typeface="Gill Sans MT" panose="020B0502020104020203" pitchFamily="34" charset="0"/>
                        </a:rPr>
                        <a:t>)</a:t>
                      </a:r>
                    </a:p>
                    <a:p>
                      <a:endParaRPr lang="en-GB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2882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613044"/>
                  </a:ext>
                </a:extLst>
              </a:tr>
              <a:tr h="6366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</a:rPr>
                        <a:t>For use by larger employers with more members</a:t>
                      </a:r>
                    </a:p>
                    <a:p>
                      <a:endParaRPr lang="en-GB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</a:rPr>
                        <a:t>For use by smaller employers –usually under 40 members</a:t>
                      </a:r>
                    </a:p>
                    <a:p>
                      <a:endParaRPr lang="en-GB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330353"/>
                  </a:ext>
                </a:extLst>
              </a:tr>
              <a:tr h="6366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</a:rPr>
                        <a:t>File is usually populated with data pulled from your payroll system and then uploaded onto </a:t>
                      </a:r>
                      <a:r>
                        <a:rPr lang="en-GB" sz="2400" kern="1200" dirty="0" err="1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</a:rPr>
                        <a:t>i</a:t>
                      </a:r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</a:rPr>
                        <a:t>-Connect monthly</a:t>
                      </a:r>
                    </a:p>
                    <a:p>
                      <a:endParaRPr lang="en-GB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</a:rPr>
                        <a:t>Information is manually inserted directly onto </a:t>
                      </a:r>
                      <a:r>
                        <a:rPr lang="en-GB" sz="2400" kern="1200" dirty="0" err="1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</a:rPr>
                        <a:t>i</a:t>
                      </a:r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</a:rPr>
                        <a:t>-Connect monthly</a:t>
                      </a:r>
                    </a:p>
                    <a:p>
                      <a:endParaRPr lang="en-GB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53462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EB76B27-8017-728F-8F6F-9939DE867E3A}"/>
              </a:ext>
            </a:extLst>
          </p:cNvPr>
          <p:cNvSpPr txBox="1"/>
          <p:nvPr/>
        </p:nvSpPr>
        <p:spPr>
          <a:xfrm>
            <a:off x="838199" y="5242613"/>
            <a:ext cx="1087273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Gill Sans MT" panose="020B0502020104020203" pitchFamily="34" charset="0"/>
              </a:rPr>
              <a:t>Intention to onboard all employers by the end of March 2023. Onboarding meetings: via Microsoft Teams but happy to do in person too.</a:t>
            </a:r>
          </a:p>
          <a:p>
            <a:endParaRPr lang="en-GB" sz="1800" dirty="0">
              <a:latin typeface="+mj-lt"/>
            </a:endParaRPr>
          </a:p>
          <a:p>
            <a:pPr algn="r"/>
            <a:r>
              <a:rPr lang="en-GB" sz="2400" dirty="0">
                <a:latin typeface="Gill Sans MT" panose="020B0502020104020203" pitchFamily="34" charset="0"/>
                <a:hlinkClick r:id="rId2"/>
              </a:rPr>
              <a:t>.uk</a:t>
            </a:r>
            <a:endParaRPr lang="en-GB" sz="2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985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54B8-2163-4337-8EFE-A577DF724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err="1"/>
              <a:t>i</a:t>
            </a:r>
            <a:r>
              <a:rPr lang="en-GB" sz="3600" b="1" dirty="0"/>
              <a:t>-Connect – some 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E50C6-3006-4BBB-A9CA-3031534A6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39545"/>
            <a:ext cx="10883747" cy="4487530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2400" b="0" kern="0" dirty="0">
                <a:solidFill>
                  <a:schemeClr val="tx1"/>
                </a:solidFill>
              </a:rPr>
              <a:t>Please continue to submit monthly LGPS31 contribution forms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2400" b="0" kern="0" dirty="0">
                <a:solidFill>
                  <a:schemeClr val="tx1"/>
                </a:solidFill>
              </a:rPr>
              <a:t>Phasing out of 8A leaver forms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2400" b="0" kern="0" dirty="0">
                <a:solidFill>
                  <a:schemeClr val="tx1"/>
                </a:solidFill>
              </a:rPr>
              <a:t>Contact us if any errors or suppressions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2400" b="0" kern="0" dirty="0">
                <a:solidFill>
                  <a:schemeClr val="tx1"/>
                </a:solidFill>
              </a:rPr>
              <a:t>Change of payroll provider – Please let us know so we can be involved early in the process</a:t>
            </a:r>
          </a:p>
          <a:p>
            <a:pPr marL="0" indent="0">
              <a:lnSpc>
                <a:spcPct val="150000"/>
              </a:lnSpc>
              <a:buNone/>
            </a:pPr>
            <a:endParaRPr lang="en-GB" altLang="en-US" sz="2000" kern="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6FAB32-D21D-D8C3-8A33-7424AAFB7D66}"/>
              </a:ext>
            </a:extLst>
          </p:cNvPr>
          <p:cNvSpPr txBox="1"/>
          <p:nvPr/>
        </p:nvSpPr>
        <p:spPr>
          <a:xfrm>
            <a:off x="9480697" y="91265"/>
            <a:ext cx="2619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Gill Sans MT" panose="020B0502020104020203" pitchFamily="34" charset="0"/>
              </a:rPr>
              <a:t>Employer Forum 2022</a:t>
            </a:r>
          </a:p>
        </p:txBody>
      </p:sp>
    </p:spTree>
    <p:extLst>
      <p:ext uri="{BB962C8B-B14F-4D97-AF65-F5344CB8AC3E}">
        <p14:creationId xmlns:p14="http://schemas.microsoft.com/office/powerpoint/2010/main" val="4110954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54B8-2163-4337-8EFE-A577DF724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082" y="133460"/>
            <a:ext cx="10515600" cy="894715"/>
          </a:xfrm>
        </p:spPr>
        <p:txBody>
          <a:bodyPr>
            <a:normAutofit/>
          </a:bodyPr>
          <a:lstStyle/>
          <a:p>
            <a:r>
              <a:rPr lang="en-GB" sz="3600" b="1" dirty="0"/>
              <a:t>Specifications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E50C6-3006-4BBB-A9CA-3031534A6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082" y="1028175"/>
            <a:ext cx="10754643" cy="198172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altLang="en-US" sz="2400" b="1" kern="0" dirty="0">
                <a:solidFill>
                  <a:schemeClr val="tx1"/>
                </a:solidFill>
              </a:rPr>
              <a:t>ESPF Specifications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altLang="en-US" sz="2400" b="0" kern="0" dirty="0">
                <a:solidFill>
                  <a:schemeClr val="tx1"/>
                </a:solidFill>
              </a:rPr>
              <a:t>We have developed our own supplementary guide which sits alongside the Heywood’s specification document. </a:t>
            </a:r>
            <a:endParaRPr lang="en-GB" altLang="en-US" sz="2400" b="0" kern="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6FAB32-D21D-D8C3-8A33-7424AAFB7D66}"/>
              </a:ext>
            </a:extLst>
          </p:cNvPr>
          <p:cNvSpPr txBox="1"/>
          <p:nvPr/>
        </p:nvSpPr>
        <p:spPr>
          <a:xfrm>
            <a:off x="9480697" y="91265"/>
            <a:ext cx="2619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Gill Sans MT" panose="020B0502020104020203" pitchFamily="34" charset="0"/>
              </a:rPr>
              <a:t>Employer Forum 2022</a:t>
            </a:r>
          </a:p>
        </p:txBody>
      </p:sp>
      <p:pic>
        <p:nvPicPr>
          <p:cNvPr id="6" name="Picture 5">
            <a:hlinkClick r:id="rId2"/>
            <a:extLst>
              <a:ext uri="{FF2B5EF4-FFF2-40B4-BE49-F238E27FC236}">
                <a16:creationId xmlns:a16="http://schemas.microsoft.com/office/drawing/2014/main" id="{CDCD8D00-01A0-FDC1-BA5D-BFA407DA50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866" y="3276075"/>
            <a:ext cx="1857375" cy="26479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>
            <a:hlinkClick r:id="rId4"/>
            <a:extLst>
              <a:ext uri="{FF2B5EF4-FFF2-40B4-BE49-F238E27FC236}">
                <a16:creationId xmlns:a16="http://schemas.microsoft.com/office/drawing/2014/main" id="{037781FC-8E22-9066-08B8-2D46D40C1A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85609" y="3276075"/>
            <a:ext cx="1857600" cy="271937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02122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54B8-2163-4337-8EFE-A577DF724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082" y="133460"/>
            <a:ext cx="10515600" cy="894715"/>
          </a:xfrm>
        </p:spPr>
        <p:txBody>
          <a:bodyPr>
            <a:normAutofit/>
          </a:bodyPr>
          <a:lstStyle/>
          <a:p>
            <a:r>
              <a:rPr lang="en-GB" sz="3600" b="1" dirty="0"/>
              <a:t>Issues to be aware of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E50C6-3006-4BBB-A9CA-3031534A6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082" y="1028175"/>
            <a:ext cx="8816163" cy="5424471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2400" b="0" kern="0" dirty="0">
                <a:solidFill>
                  <a:schemeClr val="tx1"/>
                </a:solidFill>
              </a:rPr>
              <a:t>Changing from 50/50 scheme to main scheme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2400" kern="0" dirty="0">
                <a:solidFill>
                  <a:schemeClr val="tx1"/>
                </a:solidFill>
              </a:rPr>
              <a:t>Automated </a:t>
            </a:r>
            <a:r>
              <a:rPr lang="en-GB" altLang="en-US" sz="2400" kern="0" dirty="0" err="1">
                <a:solidFill>
                  <a:schemeClr val="tx1"/>
                </a:solidFill>
              </a:rPr>
              <a:t>i</a:t>
            </a:r>
            <a:r>
              <a:rPr lang="en-GB" altLang="en-US" sz="2400" kern="0" dirty="0">
                <a:solidFill>
                  <a:schemeClr val="tx1"/>
                </a:solidFill>
              </a:rPr>
              <a:t>-Connect reminders</a:t>
            </a:r>
            <a:endParaRPr lang="en-GB" altLang="en-US" sz="2400" b="0" kern="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2400" b="0" kern="0" dirty="0">
                <a:solidFill>
                  <a:schemeClr val="tx1"/>
                </a:solidFill>
              </a:rPr>
              <a:t>Payroll reference changes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6FAB32-D21D-D8C3-8A33-7424AAFB7D66}"/>
              </a:ext>
            </a:extLst>
          </p:cNvPr>
          <p:cNvSpPr txBox="1"/>
          <p:nvPr/>
        </p:nvSpPr>
        <p:spPr>
          <a:xfrm>
            <a:off x="9480697" y="91265"/>
            <a:ext cx="2619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Gill Sans MT" panose="020B0502020104020203" pitchFamily="34" charset="0"/>
              </a:rPr>
              <a:t>Employer Forum 2022</a:t>
            </a: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34670DFB-C69C-11FC-BCC6-09E2D76469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3245" y="1234623"/>
            <a:ext cx="3528000" cy="501157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06355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54B8-2163-4337-8EFE-A577DF724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082" y="133460"/>
            <a:ext cx="10515600" cy="894715"/>
          </a:xfrm>
        </p:spPr>
        <p:txBody>
          <a:bodyPr>
            <a:normAutofit/>
          </a:bodyPr>
          <a:lstStyle/>
          <a:p>
            <a:r>
              <a:rPr lang="en-GB" sz="3600" b="1" dirty="0"/>
              <a:t>Updates and improvements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E50C6-3006-4BBB-A9CA-3031534A6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082" y="1028175"/>
            <a:ext cx="10669835" cy="5424471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2400" b="0" kern="0" dirty="0">
                <a:solidFill>
                  <a:schemeClr val="tx1"/>
                </a:solidFill>
              </a:rPr>
              <a:t>Future </a:t>
            </a:r>
            <a:r>
              <a:rPr lang="en-GB" altLang="en-US" sz="2400" b="0" kern="0" dirty="0" err="1">
                <a:solidFill>
                  <a:schemeClr val="tx1"/>
                </a:solidFill>
              </a:rPr>
              <a:t>i</a:t>
            </a:r>
            <a:r>
              <a:rPr lang="en-GB" altLang="en-US" sz="2400" b="0" kern="0" dirty="0">
                <a:solidFill>
                  <a:schemeClr val="tx1"/>
                </a:solidFill>
              </a:rPr>
              <a:t>-Connect changes and improvements will be communicated when required.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2400" b="0" kern="0" dirty="0">
                <a:solidFill>
                  <a:schemeClr val="tx1"/>
                </a:solidFill>
              </a:rPr>
              <a:t>New </a:t>
            </a:r>
            <a:r>
              <a:rPr lang="en-GB" altLang="en-US" sz="2400" b="0" kern="0" dirty="0" err="1">
                <a:solidFill>
                  <a:schemeClr val="tx1"/>
                </a:solidFill>
              </a:rPr>
              <a:t>i</a:t>
            </a:r>
            <a:r>
              <a:rPr lang="en-GB" altLang="en-US" sz="2400" b="0" kern="0" dirty="0">
                <a:solidFill>
                  <a:schemeClr val="tx1"/>
                </a:solidFill>
              </a:rPr>
              <a:t>-Connect team in place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2400" kern="0" dirty="0">
                <a:solidFill>
                  <a:schemeClr val="tx1"/>
                </a:solidFill>
              </a:rPr>
              <a:t>Now that </a:t>
            </a:r>
            <a:r>
              <a:rPr lang="en-GB" altLang="en-US" sz="2400" kern="0" dirty="0" err="1">
                <a:solidFill>
                  <a:schemeClr val="tx1"/>
                </a:solidFill>
              </a:rPr>
              <a:t>i</a:t>
            </a:r>
            <a:r>
              <a:rPr lang="en-GB" altLang="en-US" sz="2400" kern="0" dirty="0">
                <a:solidFill>
                  <a:schemeClr val="tx1"/>
                </a:solidFill>
              </a:rPr>
              <a:t>-Connect is more embedded into business as usual we will be working with larger employers on fine-tuning processes and </a:t>
            </a:r>
            <a:r>
              <a:rPr lang="en-GB" altLang="en-US" sz="2400" kern="0" dirty="0" err="1">
                <a:solidFill>
                  <a:schemeClr val="tx1"/>
                </a:solidFill>
              </a:rPr>
              <a:t>i</a:t>
            </a:r>
            <a:r>
              <a:rPr lang="en-GB" altLang="en-US" sz="2400" kern="0" dirty="0">
                <a:solidFill>
                  <a:schemeClr val="tx1"/>
                </a:solidFill>
              </a:rPr>
              <a:t>-Connect data collection</a:t>
            </a:r>
            <a:endParaRPr lang="en-GB" altLang="en-US" sz="2400" b="0" kern="0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6FAB32-D21D-D8C3-8A33-7424AAFB7D66}"/>
              </a:ext>
            </a:extLst>
          </p:cNvPr>
          <p:cNvSpPr txBox="1"/>
          <p:nvPr/>
        </p:nvSpPr>
        <p:spPr>
          <a:xfrm>
            <a:off x="9480697" y="91265"/>
            <a:ext cx="2619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Gill Sans MT" panose="020B0502020104020203" pitchFamily="34" charset="0"/>
              </a:rPr>
              <a:t>Employer Forum 2022</a:t>
            </a:r>
          </a:p>
        </p:txBody>
      </p:sp>
    </p:spTree>
    <p:extLst>
      <p:ext uri="{BB962C8B-B14F-4D97-AF65-F5344CB8AC3E}">
        <p14:creationId xmlns:p14="http://schemas.microsoft.com/office/powerpoint/2010/main" val="2334552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E0286-08C3-49AD-A72F-209C444493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277971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/>
              <a:t>Questions?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sz="3200" dirty="0"/>
              <a:t>Contact us</a:t>
            </a:r>
            <a:r>
              <a:rPr lang="en-GB" sz="3200" b="1" dirty="0"/>
              <a:t>:  </a:t>
            </a:r>
            <a:r>
              <a:rPr lang="en-GB" sz="3200" dirty="0"/>
              <a:t>employer.engagement@eastsussex.gov.uk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341451-124C-80AC-89AD-1E4F0B7B7248}"/>
              </a:ext>
            </a:extLst>
          </p:cNvPr>
          <p:cNvSpPr txBox="1"/>
          <p:nvPr/>
        </p:nvSpPr>
        <p:spPr>
          <a:xfrm>
            <a:off x="8664725" y="146425"/>
            <a:ext cx="3527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Gill Sans MT" panose="020B0502020104020203" pitchFamily="34" charset="0"/>
              </a:rPr>
              <a:t>Employer Forum 2022</a:t>
            </a:r>
          </a:p>
        </p:txBody>
      </p:sp>
    </p:spTree>
    <p:extLst>
      <p:ext uri="{BB962C8B-B14F-4D97-AF65-F5344CB8AC3E}">
        <p14:creationId xmlns:p14="http://schemas.microsoft.com/office/powerpoint/2010/main" val="1962737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141</TotalTime>
  <Words>345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Gill Sans MT</vt:lpstr>
      <vt:lpstr>Office Theme</vt:lpstr>
      <vt:lpstr>i-Connect update</vt:lpstr>
      <vt:lpstr>i-Connect recap</vt:lpstr>
      <vt:lpstr>i-Connect and East Sussex Pension Fund</vt:lpstr>
      <vt:lpstr>i-Connect – some reminders</vt:lpstr>
      <vt:lpstr>Specifications</vt:lpstr>
      <vt:lpstr>Issues to be aware of</vt:lpstr>
      <vt:lpstr>Updates and improvements</vt:lpstr>
      <vt:lpstr>Questions?   Contact us:  employer.engagement@eastsussex.gov.uk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Lavelle</dc:creator>
  <cp:lastModifiedBy>Paul Linfield</cp:lastModifiedBy>
  <cp:revision>24</cp:revision>
  <dcterms:created xsi:type="dcterms:W3CDTF">2022-02-21T15:41:53Z</dcterms:created>
  <dcterms:modified xsi:type="dcterms:W3CDTF">2022-11-22T12:39:52Z</dcterms:modified>
</cp:coreProperties>
</file>