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76" r:id="rId3"/>
    <p:sldId id="270" r:id="rId4"/>
    <p:sldId id="271" r:id="rId5"/>
    <p:sldId id="268" r:id="rId6"/>
    <p:sldId id="274" r:id="rId7"/>
    <p:sldId id="266" r:id="rId8"/>
    <p:sldId id="265" r:id="rId9"/>
    <p:sldId id="275" r:id="rId10"/>
    <p:sldId id="267" r:id="rId11"/>
    <p:sldId id="277" r:id="rId12"/>
    <p:sldId id="258" r:id="rId13"/>
    <p:sldId id="263" r:id="rId14"/>
    <p:sldId id="262" r:id="rId15"/>
    <p:sldId id="260" r:id="rId16"/>
    <p:sldId id="272" r:id="rId17"/>
    <p:sldId id="273" r:id="rId18"/>
    <p:sldId id="26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44"/>
      </p:cViewPr>
      <p:guideLst/>
    </p:cSldViewPr>
  </p:slideViewPr>
  <p:notesTextViewPr>
    <p:cViewPr>
      <p:scale>
        <a:sx n="3" d="2"/>
        <a:sy n="3" d="2"/>
      </p:scale>
      <p:origin x="0" y="0"/>
    </p:cViewPr>
  </p:notesTextViewPr>
  <p:sorterViewPr>
    <p:cViewPr varScale="1">
      <p:scale>
        <a:sx n="100" d="100"/>
        <a:sy n="100" d="100"/>
      </p:scale>
      <p:origin x="0" y="-3900"/>
    </p:cViewPr>
  </p:sorterViewPr>
  <p:notesViewPr>
    <p:cSldViewPr snapToGrid="0">
      <p:cViewPr>
        <p:scale>
          <a:sx n="120" d="100"/>
          <a:sy n="120" d="100"/>
        </p:scale>
        <p:origin x="1704" y="-35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Page views</c:v>
                </c:pt>
              </c:strCache>
            </c:strRef>
          </c:tx>
          <c:spPr>
            <a:solidFill>
              <a:srgbClr val="28825A"/>
            </a:solidFill>
            <a:ln>
              <a:noFill/>
            </a:ln>
            <a:effectLst/>
          </c:spPr>
          <c:invertIfNegative val="0"/>
          <c:dLbls>
            <c:dLbl>
              <c:idx val="0"/>
              <c:layout>
                <c:manualLayout>
                  <c:x val="-5.3156146179401995E-2"/>
                  <c:y val="-9.625669462468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1D-4F26-BE48-70E11DBC1BF3}"/>
                </c:ext>
              </c:extLst>
            </c:dLbl>
            <c:dLbl>
              <c:idx val="1"/>
              <c:layout>
                <c:manualLayout>
                  <c:x val="8.2392026578073194E-2"/>
                  <c:y val="-3.6096260484258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1D-4F26-BE48-70E11DBC1B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2022</c:v>
                </c:pt>
              </c:numCache>
            </c:numRef>
          </c:cat>
          <c:val>
            <c:numRef>
              <c:f>Sheet1!$B$2:$B$3</c:f>
              <c:numCache>
                <c:formatCode>General</c:formatCode>
                <c:ptCount val="2"/>
                <c:pt idx="0">
                  <c:v>16000</c:v>
                </c:pt>
                <c:pt idx="1">
                  <c:v>98600</c:v>
                </c:pt>
              </c:numCache>
            </c:numRef>
          </c:val>
          <c:extLst>
            <c:ext xmlns:c16="http://schemas.microsoft.com/office/drawing/2014/chart" uri="{C3380CC4-5D6E-409C-BE32-E72D297353CC}">
              <c16:uniqueId val="{00000000-FE1D-4F26-BE48-70E11DBC1BF3}"/>
            </c:ext>
          </c:extLst>
        </c:ser>
        <c:dLbls>
          <c:showLegendKey val="0"/>
          <c:showVal val="0"/>
          <c:showCatName val="0"/>
          <c:showSerName val="0"/>
          <c:showPercent val="0"/>
          <c:showBubbleSize val="0"/>
        </c:dLbls>
        <c:gapWidth val="42"/>
        <c:overlap val="-34"/>
        <c:axId val="88114960"/>
        <c:axId val="88105392"/>
      </c:barChart>
      <c:catAx>
        <c:axId val="8811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88105392"/>
        <c:crosses val="autoZero"/>
        <c:auto val="1"/>
        <c:lblAlgn val="ctr"/>
        <c:lblOffset val="100"/>
        <c:noMultiLvlLbl val="0"/>
      </c:catAx>
      <c:valAx>
        <c:axId val="88105392"/>
        <c:scaling>
          <c:orientation val="minMax"/>
        </c:scaling>
        <c:delete val="1"/>
        <c:axPos val="l"/>
        <c:numFmt formatCode="General" sourceLinked="1"/>
        <c:majorTickMark val="none"/>
        <c:minorTickMark val="none"/>
        <c:tickLblPos val="nextTo"/>
        <c:crossAx val="88114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Gill Sans MT" panose="020B0502020104020203" pitchFamily="34" charset="0"/>
                <a:ea typeface="+mn-ea"/>
                <a:cs typeface="+mn-cs"/>
              </a:defRPr>
            </a:pPr>
            <a:r>
              <a:rPr lang="en-US" sz="1800" dirty="0"/>
              <a:t>New visitors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Gill Sans MT" panose="020B0502020104020203" pitchFamily="34" charset="0"/>
              <a:ea typeface="+mn-ea"/>
              <a:cs typeface="+mn-cs"/>
            </a:defRPr>
          </a:pPr>
          <a:endParaRPr lang="en-US"/>
        </a:p>
      </c:txPr>
    </c:title>
    <c:autoTitleDeleted val="0"/>
    <c:plotArea>
      <c:layout/>
      <c:barChart>
        <c:barDir val="col"/>
        <c:grouping val="clustered"/>
        <c:varyColors val="0"/>
        <c:ser>
          <c:idx val="0"/>
          <c:order val="0"/>
          <c:tx>
            <c:strRef>
              <c:f>Sheet1!$B$15</c:f>
              <c:strCache>
                <c:ptCount val="1"/>
                <c:pt idx="0">
                  <c:v>New visits</c:v>
                </c:pt>
              </c:strCache>
            </c:strRef>
          </c:tx>
          <c:spPr>
            <a:solidFill>
              <a:srgbClr val="28825A"/>
            </a:solidFill>
            <a:ln>
              <a:noFill/>
            </a:ln>
            <a:effectLst/>
          </c:spPr>
          <c:invertIfNegative val="0"/>
          <c:cat>
            <c:numRef>
              <c:f>Sheet1!$C$14:$H$14</c:f>
              <c:numCache>
                <c:formatCode>mmm\-yy</c:formatCode>
                <c:ptCount val="6"/>
                <c:pt idx="0">
                  <c:v>44682</c:v>
                </c:pt>
                <c:pt idx="1">
                  <c:v>44713</c:v>
                </c:pt>
                <c:pt idx="2">
                  <c:v>44743</c:v>
                </c:pt>
                <c:pt idx="3">
                  <c:v>44774</c:v>
                </c:pt>
                <c:pt idx="4">
                  <c:v>44805</c:v>
                </c:pt>
                <c:pt idx="5">
                  <c:v>44835</c:v>
                </c:pt>
              </c:numCache>
            </c:numRef>
          </c:cat>
          <c:val>
            <c:numRef>
              <c:f>Sheet1!$C$15:$H$15</c:f>
              <c:numCache>
                <c:formatCode>0</c:formatCode>
                <c:ptCount val="6"/>
                <c:pt idx="0">
                  <c:v>5189</c:v>
                </c:pt>
                <c:pt idx="1">
                  <c:v>1644</c:v>
                </c:pt>
                <c:pt idx="2">
                  <c:v>1594</c:v>
                </c:pt>
                <c:pt idx="3">
                  <c:v>3610</c:v>
                </c:pt>
                <c:pt idx="4">
                  <c:v>2120</c:v>
                </c:pt>
                <c:pt idx="5">
                  <c:v>2359</c:v>
                </c:pt>
              </c:numCache>
            </c:numRef>
          </c:val>
          <c:extLst>
            <c:ext xmlns:c16="http://schemas.microsoft.com/office/drawing/2014/chart" uri="{C3380CC4-5D6E-409C-BE32-E72D297353CC}">
              <c16:uniqueId val="{00000000-91BC-40CD-B967-AAC3DA17B8A6}"/>
            </c:ext>
          </c:extLst>
        </c:ser>
        <c:dLbls>
          <c:showLegendKey val="0"/>
          <c:showVal val="0"/>
          <c:showCatName val="0"/>
          <c:showSerName val="0"/>
          <c:showPercent val="0"/>
          <c:showBubbleSize val="0"/>
        </c:dLbls>
        <c:gapWidth val="219"/>
        <c:overlap val="-27"/>
        <c:axId val="2002003807"/>
        <c:axId val="2002003391"/>
      </c:barChart>
      <c:dateAx>
        <c:axId val="20020038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002003391"/>
        <c:crosses val="autoZero"/>
        <c:auto val="1"/>
        <c:lblOffset val="100"/>
        <c:baseTimeUnit val="months"/>
      </c:dateAx>
      <c:valAx>
        <c:axId val="2002003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002003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27585BA-5F7A-4A14-B78F-629D639ADA99}" type="datetimeFigureOut">
              <a:rPr lang="en-GB" smtClean="0"/>
              <a:t>12/12/2022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CCC33F-79E1-4B8F-8741-92C73CC532BB}" type="slidenum">
              <a:rPr lang="en-GB" smtClean="0"/>
              <a:t>‹#›</a:t>
            </a:fld>
            <a:endParaRPr lang="en-GB"/>
          </a:p>
        </p:txBody>
      </p:sp>
    </p:spTree>
    <p:extLst>
      <p:ext uri="{BB962C8B-B14F-4D97-AF65-F5344CB8AC3E}">
        <p14:creationId xmlns:p14="http://schemas.microsoft.com/office/powerpoint/2010/main" val="29792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a:t>
            </a:r>
          </a:p>
          <a:p>
            <a:endParaRPr lang="en-GB" dirty="0"/>
          </a:p>
          <a:p>
            <a:r>
              <a:rPr lang="en-GB" dirty="0"/>
              <a:t>I’d just like to take this opportunity to introduce myself. </a:t>
            </a:r>
          </a:p>
          <a:p>
            <a:endParaRPr lang="en-GB" dirty="0"/>
          </a:p>
          <a:p>
            <a:r>
              <a:rPr lang="en-GB" dirty="0"/>
              <a:t>My name is Paul Linfield and I joined East Sussex Pension Fund in Jan this year. My role as Pensions Communication Manager is new to the fund. </a:t>
            </a:r>
          </a:p>
          <a:p>
            <a:endParaRPr lang="en-GB" dirty="0"/>
          </a:p>
        </p:txBody>
      </p:sp>
      <p:sp>
        <p:nvSpPr>
          <p:cNvPr id="4" name="Slide Number Placeholder 3"/>
          <p:cNvSpPr>
            <a:spLocks noGrp="1"/>
          </p:cNvSpPr>
          <p:nvPr>
            <p:ph type="sldNum" sz="quarter" idx="5"/>
          </p:nvPr>
        </p:nvSpPr>
        <p:spPr/>
        <p:txBody>
          <a:bodyPr/>
          <a:lstStyle/>
          <a:p>
            <a:fld id="{08CCC33F-79E1-4B8F-8741-92C73CC532BB}" type="slidenum">
              <a:rPr lang="en-GB" smtClean="0"/>
              <a:t>1</a:t>
            </a:fld>
            <a:endParaRPr lang="en-GB"/>
          </a:p>
        </p:txBody>
      </p:sp>
    </p:spTree>
    <p:extLst>
      <p:ext uri="{BB962C8B-B14F-4D97-AF65-F5344CB8AC3E}">
        <p14:creationId xmlns:p14="http://schemas.microsoft.com/office/powerpoint/2010/main" val="28967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CCC33F-79E1-4B8F-8741-92C73CC532BB}" type="slidenum">
              <a:rPr lang="en-GB" smtClean="0"/>
              <a:t>10</a:t>
            </a:fld>
            <a:endParaRPr lang="en-GB"/>
          </a:p>
        </p:txBody>
      </p:sp>
    </p:spTree>
    <p:extLst>
      <p:ext uri="{BB962C8B-B14F-4D97-AF65-F5344CB8AC3E}">
        <p14:creationId xmlns:p14="http://schemas.microsoft.com/office/powerpoint/2010/main" val="95691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a:t>
            </a:r>
          </a:p>
          <a:p>
            <a:endParaRPr lang="en-GB" dirty="0"/>
          </a:p>
          <a:p>
            <a:r>
              <a:rPr lang="en-GB" dirty="0"/>
              <a:t>I’d just like to take this opportunity to introduce myself. </a:t>
            </a:r>
          </a:p>
          <a:p>
            <a:endParaRPr lang="en-GB" dirty="0"/>
          </a:p>
          <a:p>
            <a:r>
              <a:rPr lang="en-GB" dirty="0"/>
              <a:t>My name is Paul Linfield and I joined East Sussex Pension Fund in Jan this year. My role as Pensions Communication Manager is new to the fund.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CC33F-79E1-4B8F-8741-92C73CC532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65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Employer Toolkit is designed to support your understanding of the main processes and procedures you are responsible for under the Local Government Pension Scheme. </a:t>
            </a:r>
          </a:p>
          <a:p>
            <a:endParaRPr lang="en-GB" dirty="0"/>
          </a:p>
          <a:p>
            <a:r>
              <a:rPr lang="en-GB" dirty="0"/>
              <a:t>It doesn’t cover ever eventuality or every shred of detail but should give you a good grounding in the main subjects you are faced with on a regular basis. Importantly it will cover the steps you must take for key processes – retirement for example. </a:t>
            </a:r>
          </a:p>
          <a:p>
            <a:endParaRPr lang="en-GB" dirty="0"/>
          </a:p>
          <a:p>
            <a:r>
              <a:rPr lang="en-GB" dirty="0"/>
              <a:t>There are 25 documents split into 5 distinct categories – absence, accounting, administration processes, contributions, employer ‘musts’ and retirement. </a:t>
            </a:r>
          </a:p>
          <a:p>
            <a:endParaRPr lang="en-GB" dirty="0"/>
          </a:p>
          <a:p>
            <a:r>
              <a:rPr lang="en-GB" dirty="0"/>
              <a:t>If you are unsure of anything please reach out to the Employer Engagement Team, helpdesk or administration team and we’ll be happy to support.</a:t>
            </a:r>
          </a:p>
          <a:p>
            <a:endParaRPr lang="en-GB" dirty="0"/>
          </a:p>
          <a:p>
            <a:endParaRPr lang="en-GB" dirty="0"/>
          </a:p>
        </p:txBody>
      </p:sp>
      <p:sp>
        <p:nvSpPr>
          <p:cNvPr id="4" name="Slide Number Placeholder 3"/>
          <p:cNvSpPr>
            <a:spLocks noGrp="1"/>
          </p:cNvSpPr>
          <p:nvPr>
            <p:ph type="sldNum" sz="quarter" idx="5"/>
          </p:nvPr>
        </p:nvSpPr>
        <p:spPr/>
        <p:txBody>
          <a:bodyPr/>
          <a:lstStyle/>
          <a:p>
            <a:fld id="{08CCC33F-79E1-4B8F-8741-92C73CC532BB}" type="slidenum">
              <a:rPr lang="en-GB" smtClean="0"/>
              <a:t>12</a:t>
            </a:fld>
            <a:endParaRPr lang="en-GB"/>
          </a:p>
        </p:txBody>
      </p:sp>
    </p:spTree>
    <p:extLst>
      <p:ext uri="{BB962C8B-B14F-4D97-AF65-F5344CB8AC3E}">
        <p14:creationId xmlns:p14="http://schemas.microsoft.com/office/powerpoint/2010/main" val="26118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tried to cover a range of topics based on feedback we’ve received from employers and our experience in analysing the most commonly asked questions we field.</a:t>
            </a:r>
          </a:p>
          <a:p>
            <a:endParaRPr lang="en-GB" dirty="0"/>
          </a:p>
          <a:p>
            <a:r>
              <a:rPr lang="en-GB" dirty="0"/>
              <a:t>We appreciate that the list is not exhaustive so we are happy for employers to let us know what’s missing. We see the Toolkit as an evolving concept. </a:t>
            </a:r>
          </a:p>
          <a:p>
            <a:endParaRPr lang="en-GB" dirty="0"/>
          </a:p>
          <a:p>
            <a:r>
              <a:rPr lang="en-GB" dirty="0"/>
              <a:t>Ultimately it’s to help you so please be forthcoming with any feedback so we can tweak the content accordingly. </a:t>
            </a:r>
          </a:p>
        </p:txBody>
      </p:sp>
      <p:sp>
        <p:nvSpPr>
          <p:cNvPr id="4" name="Slide Number Placeholder 3"/>
          <p:cNvSpPr>
            <a:spLocks noGrp="1"/>
          </p:cNvSpPr>
          <p:nvPr>
            <p:ph type="sldNum" sz="quarter" idx="5"/>
          </p:nvPr>
        </p:nvSpPr>
        <p:spPr/>
        <p:txBody>
          <a:bodyPr/>
          <a:lstStyle/>
          <a:p>
            <a:fld id="{08CCC33F-79E1-4B8F-8741-92C73CC532BB}" type="slidenum">
              <a:rPr lang="en-GB" smtClean="0"/>
              <a:t>13</a:t>
            </a:fld>
            <a:endParaRPr lang="en-GB"/>
          </a:p>
        </p:txBody>
      </p:sp>
    </p:spTree>
    <p:extLst>
      <p:ext uri="{BB962C8B-B14F-4D97-AF65-F5344CB8AC3E}">
        <p14:creationId xmlns:p14="http://schemas.microsoft.com/office/powerpoint/2010/main" val="274686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topic is set out within the document in a similar format. So take Flexible Retirement as an example. The document contains:</a:t>
            </a:r>
          </a:p>
          <a:p>
            <a:endParaRPr lang="en-GB" dirty="0"/>
          </a:p>
          <a:p>
            <a:r>
              <a:rPr lang="en-GB" dirty="0"/>
              <a:t>1)   An initial introduction of the subject in hand. </a:t>
            </a:r>
          </a:p>
          <a:p>
            <a:endParaRPr lang="en-GB" dirty="0"/>
          </a:p>
          <a:p>
            <a:pPr marL="228600" indent="-228600">
              <a:buAutoNum type="arabicParenR" startAt="2"/>
            </a:pPr>
            <a:r>
              <a:rPr lang="en-GB" dirty="0"/>
              <a:t>Your role as an employer including the key actions you are involved in</a:t>
            </a:r>
          </a:p>
          <a:p>
            <a:pPr marL="228600" indent="-228600">
              <a:buAutoNum type="arabicParenR" startAt="2"/>
            </a:pPr>
            <a:endParaRPr lang="en-GB" dirty="0"/>
          </a:p>
          <a:p>
            <a:pPr marL="228600" indent="-228600">
              <a:buAutoNum type="arabicParenR" startAt="2"/>
            </a:pPr>
            <a:r>
              <a:rPr lang="en-GB" dirty="0"/>
              <a:t>A set of helpful links to other sources of help which will allow you to delve deeper into the subject matter in hand in necessary </a:t>
            </a:r>
          </a:p>
          <a:p>
            <a:endParaRPr lang="en-GB" dirty="0"/>
          </a:p>
          <a:p>
            <a:r>
              <a:rPr lang="en-GB" dirty="0"/>
              <a:t>It is possible to download or print the PDFs if necessary.</a:t>
            </a:r>
          </a:p>
        </p:txBody>
      </p:sp>
      <p:sp>
        <p:nvSpPr>
          <p:cNvPr id="4" name="Slide Number Placeholder 3"/>
          <p:cNvSpPr>
            <a:spLocks noGrp="1"/>
          </p:cNvSpPr>
          <p:nvPr>
            <p:ph type="sldNum" sz="quarter" idx="5"/>
          </p:nvPr>
        </p:nvSpPr>
        <p:spPr/>
        <p:txBody>
          <a:bodyPr/>
          <a:lstStyle/>
          <a:p>
            <a:fld id="{08CCC33F-79E1-4B8F-8741-92C73CC532BB}" type="slidenum">
              <a:rPr lang="en-GB" smtClean="0"/>
              <a:t>14</a:t>
            </a:fld>
            <a:endParaRPr lang="en-GB"/>
          </a:p>
        </p:txBody>
      </p:sp>
    </p:spTree>
    <p:extLst>
      <p:ext uri="{BB962C8B-B14F-4D97-AF65-F5344CB8AC3E}">
        <p14:creationId xmlns:p14="http://schemas.microsoft.com/office/powerpoint/2010/main" val="398328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Employer Toolkit can be accessed via the Employer page of the website or directly using the link shown above. </a:t>
            </a:r>
          </a:p>
          <a:p>
            <a:endParaRPr lang="en-GB" dirty="0"/>
          </a:p>
          <a:p>
            <a:r>
              <a:rPr lang="en-GB" dirty="0"/>
              <a:t>There is a short introductory video explaining the concept of the toolkit which we suggest you watch initially. </a:t>
            </a:r>
          </a:p>
          <a:p>
            <a:endParaRPr lang="en-GB" dirty="0"/>
          </a:p>
          <a:p>
            <a:r>
              <a:rPr lang="en-GB" dirty="0"/>
              <a:t>You’ll see from the screen that we’ve split the page into different categories with subjects related to that category below. To access the documents you require simply click on the links provided. </a:t>
            </a:r>
          </a:p>
          <a:p>
            <a:endParaRPr lang="en-GB" dirty="0"/>
          </a:p>
          <a:p>
            <a:r>
              <a:rPr lang="en-GB" dirty="0"/>
              <a:t>That’s about all there is to it. </a:t>
            </a:r>
          </a:p>
          <a:p>
            <a:endParaRPr lang="en-GB" dirty="0"/>
          </a:p>
          <a:p>
            <a:r>
              <a:rPr lang="en-GB" dirty="0"/>
              <a:t>We hope that the Toolkit proves useful but as mentioned previously, please do let us have any feedback or suggestions for other topics you’d like our support on. </a:t>
            </a:r>
          </a:p>
          <a:p>
            <a:endParaRPr lang="en-GB" dirty="0"/>
          </a:p>
          <a:p>
            <a:r>
              <a:rPr lang="en-GB" dirty="0"/>
              <a:t>If you have any questions please contact either the Employer Engagement Team and we’ll be delighted to help. </a:t>
            </a:r>
          </a:p>
        </p:txBody>
      </p:sp>
      <p:sp>
        <p:nvSpPr>
          <p:cNvPr id="4" name="Slide Number Placeholder 3"/>
          <p:cNvSpPr>
            <a:spLocks noGrp="1"/>
          </p:cNvSpPr>
          <p:nvPr>
            <p:ph type="sldNum" sz="quarter" idx="5"/>
          </p:nvPr>
        </p:nvSpPr>
        <p:spPr/>
        <p:txBody>
          <a:bodyPr/>
          <a:lstStyle/>
          <a:p>
            <a:fld id="{08CCC33F-79E1-4B8F-8741-92C73CC532BB}" type="slidenum">
              <a:rPr lang="en-GB" smtClean="0"/>
              <a:t>15</a:t>
            </a:fld>
            <a:endParaRPr lang="en-GB"/>
          </a:p>
        </p:txBody>
      </p:sp>
    </p:spTree>
    <p:extLst>
      <p:ext uri="{BB962C8B-B14F-4D97-AF65-F5344CB8AC3E}">
        <p14:creationId xmlns:p14="http://schemas.microsoft.com/office/powerpoint/2010/main" val="425430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look ahead to 2023 we have a full communications agenda. </a:t>
            </a:r>
          </a:p>
          <a:p>
            <a:endParaRPr lang="en-GB" dirty="0"/>
          </a:p>
          <a:p>
            <a:r>
              <a:rPr lang="en-GB" dirty="0"/>
              <a:t>We will continue to concentrate of embedding digital methods of communication into our business as usual.</a:t>
            </a:r>
          </a:p>
          <a:p>
            <a:endParaRPr lang="en-GB" dirty="0"/>
          </a:p>
          <a:p>
            <a:r>
              <a:rPr lang="en-GB" dirty="0"/>
              <a:t>We will look to enhance the functionality and look and feel of the member self-service portal.</a:t>
            </a:r>
          </a:p>
          <a:p>
            <a:endParaRPr lang="en-GB" dirty="0"/>
          </a:p>
          <a:p>
            <a:r>
              <a:rPr lang="en-GB" dirty="0"/>
              <a:t>Annual Benefit Statements will be revised to make the information simpler.</a:t>
            </a:r>
          </a:p>
          <a:p>
            <a:endParaRPr lang="en-GB" dirty="0"/>
          </a:p>
          <a:p>
            <a:r>
              <a:rPr lang="en-GB" dirty="0"/>
              <a:t>We will continue to embed our look and feel across communications.</a:t>
            </a:r>
          </a:p>
          <a:p>
            <a:endParaRPr lang="en-GB" dirty="0"/>
          </a:p>
          <a:p>
            <a:r>
              <a:rPr lang="en-GB" dirty="0"/>
              <a:t>Accessibility is very important so that anyone regardless of abilities can access our information simply and easily.</a:t>
            </a:r>
          </a:p>
          <a:p>
            <a:endParaRPr lang="en-GB" dirty="0"/>
          </a:p>
          <a:p>
            <a:r>
              <a:rPr lang="en-GB" dirty="0"/>
              <a:t>We will be looking to simplify retirement and transfer packs. </a:t>
            </a:r>
          </a:p>
          <a:p>
            <a:endParaRPr lang="en-GB" dirty="0"/>
          </a:p>
          <a:p>
            <a:r>
              <a:rPr lang="en-GB" dirty="0"/>
              <a:t>And finally we’ll look to provide more simple guides in addition to the ‘Brief guide to the LGPS’ and the ‘Planning for retirement’ guide we have at the moment. </a:t>
            </a:r>
          </a:p>
        </p:txBody>
      </p:sp>
      <p:sp>
        <p:nvSpPr>
          <p:cNvPr id="4" name="Slide Number Placeholder 3"/>
          <p:cNvSpPr>
            <a:spLocks noGrp="1"/>
          </p:cNvSpPr>
          <p:nvPr>
            <p:ph type="sldNum" sz="quarter" idx="5"/>
          </p:nvPr>
        </p:nvSpPr>
        <p:spPr/>
        <p:txBody>
          <a:bodyPr/>
          <a:lstStyle/>
          <a:p>
            <a:fld id="{08CCC33F-79E1-4B8F-8741-92C73CC532BB}" type="slidenum">
              <a:rPr lang="en-GB" smtClean="0"/>
              <a:t>16</a:t>
            </a:fld>
            <a:endParaRPr lang="en-GB"/>
          </a:p>
        </p:txBody>
      </p:sp>
    </p:spTree>
    <p:extLst>
      <p:ext uri="{BB962C8B-B14F-4D97-AF65-F5344CB8AC3E}">
        <p14:creationId xmlns:p14="http://schemas.microsoft.com/office/powerpoint/2010/main" val="169566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CCC33F-79E1-4B8F-8741-92C73CC532BB}" type="slidenum">
              <a:rPr lang="en-GB" smtClean="0"/>
              <a:t>17</a:t>
            </a:fld>
            <a:endParaRPr lang="en-GB"/>
          </a:p>
        </p:txBody>
      </p:sp>
    </p:spTree>
    <p:extLst>
      <p:ext uri="{BB962C8B-B14F-4D97-AF65-F5344CB8AC3E}">
        <p14:creationId xmlns:p14="http://schemas.microsoft.com/office/powerpoint/2010/main" val="345730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CCC33F-79E1-4B8F-8741-92C73CC532BB}" type="slidenum">
              <a:rPr lang="en-GB" smtClean="0"/>
              <a:t>18</a:t>
            </a:fld>
            <a:endParaRPr lang="en-GB"/>
          </a:p>
        </p:txBody>
      </p:sp>
    </p:spTree>
    <p:extLst>
      <p:ext uri="{BB962C8B-B14F-4D97-AF65-F5344CB8AC3E}">
        <p14:creationId xmlns:p14="http://schemas.microsoft.com/office/powerpoint/2010/main" val="129554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Fund we have some high level communication objectives. </a:t>
            </a:r>
          </a:p>
          <a:p>
            <a:endParaRPr lang="en-GB" dirty="0"/>
          </a:p>
          <a:p>
            <a:r>
              <a:rPr lang="en-GB" dirty="0"/>
              <a:t>Read through bullets on slides.</a:t>
            </a:r>
          </a:p>
          <a:p>
            <a:endParaRPr lang="en-GB" dirty="0"/>
          </a:p>
          <a:p>
            <a:r>
              <a:rPr lang="en-GB" dirty="0"/>
              <a:t>Part of my remit as communication manager is to ensure that we adhere to these objectives with a primary focus on modernising the way we communication with members and employers. </a:t>
            </a:r>
          </a:p>
          <a:p>
            <a:endParaRPr lang="en-GB" dirty="0"/>
          </a:p>
          <a:p>
            <a:r>
              <a:rPr lang="en-GB" dirty="0"/>
              <a:t>It’s so important that we receive feedback directly from employers and members to make sure that what we provide, works for you, so don’t hesitate to contact me. </a:t>
            </a:r>
          </a:p>
        </p:txBody>
      </p:sp>
      <p:sp>
        <p:nvSpPr>
          <p:cNvPr id="4" name="Slide Number Placeholder 3"/>
          <p:cNvSpPr>
            <a:spLocks noGrp="1"/>
          </p:cNvSpPr>
          <p:nvPr>
            <p:ph type="sldNum" sz="quarter" idx="5"/>
          </p:nvPr>
        </p:nvSpPr>
        <p:spPr/>
        <p:txBody>
          <a:bodyPr/>
          <a:lstStyle/>
          <a:p>
            <a:fld id="{08CCC33F-79E1-4B8F-8741-92C73CC532BB}" type="slidenum">
              <a:rPr lang="en-GB" smtClean="0"/>
              <a:t>2</a:t>
            </a:fld>
            <a:endParaRPr lang="en-GB"/>
          </a:p>
        </p:txBody>
      </p:sp>
    </p:spTree>
    <p:extLst>
      <p:ext uri="{BB962C8B-B14F-4D97-AF65-F5344CB8AC3E}">
        <p14:creationId xmlns:p14="http://schemas.microsoft.com/office/powerpoint/2010/main" val="52039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595407"/>
          </a:xfrm>
        </p:spPr>
        <p:txBody>
          <a:bodyPr/>
          <a:lstStyle/>
          <a:p>
            <a:r>
              <a:rPr lang="en-GB" dirty="0"/>
              <a:t>Moving onto employers there are a few key communication messages where we need your support.</a:t>
            </a:r>
          </a:p>
          <a:p>
            <a:endParaRPr lang="en-GB" dirty="0"/>
          </a:p>
          <a:p>
            <a:r>
              <a:rPr lang="en-GB" dirty="0"/>
              <a:t>The LGPS is one of the largest pension schemes in the UK. There are over 6 million members with 2 million of those paying in now. In Match 2021 the market value of the LGPS was £342 billion pounds. </a:t>
            </a:r>
          </a:p>
          <a:p>
            <a:endParaRPr lang="en-GB" dirty="0"/>
          </a:p>
          <a:p>
            <a:pPr algn="l"/>
            <a:r>
              <a:rPr lang="en-GB" dirty="0"/>
              <a:t>It is a fantastic pension scheme. Individual’s pensions are not affected by how well investments perform as the Scheme provides a secure and guaranteed income every year when members stop working. As an employer it is important that your employees are made aware of what a great benefit they have.</a:t>
            </a:r>
          </a:p>
          <a:p>
            <a:pPr algn="l"/>
            <a:endParaRPr lang="en-GB" dirty="0"/>
          </a:p>
          <a:p>
            <a:pPr algn="l"/>
            <a:r>
              <a:rPr lang="en-GB" dirty="0"/>
              <a:t>You also need to have an awareness of how the scheme works and understand the implications of any changes that may occur. </a:t>
            </a:r>
          </a:p>
          <a:p>
            <a:pPr algn="l"/>
            <a:endParaRPr lang="en-GB" dirty="0"/>
          </a:p>
          <a:p>
            <a:pPr algn="l"/>
            <a:r>
              <a:rPr lang="en-GB" dirty="0"/>
              <a:t>You’ll find the importance of providing timely and accurate data as a running theme throughout the day as it’s essential to the calculation and payment of member benefits.</a:t>
            </a:r>
          </a:p>
          <a:p>
            <a:pPr algn="l"/>
            <a:endParaRPr lang="en-GB" dirty="0"/>
          </a:p>
          <a:p>
            <a:pPr algn="l"/>
            <a:r>
              <a:rPr lang="en-GB" dirty="0"/>
              <a:t>To help employers the Fund provides a range of communication materials. These aim to increase your understanding of the pension issues and help you fulfil your responsibilities as an employer in the Fund. </a:t>
            </a:r>
          </a:p>
          <a:p>
            <a:pPr algn="l"/>
            <a:endParaRPr lang="en-GB" dirty="0"/>
          </a:p>
          <a:p>
            <a:pPr algn="l"/>
            <a:r>
              <a:rPr lang="en-GB" dirty="0"/>
              <a:t>Everything we provide for employers is set out in our Communications Strategy. </a:t>
            </a:r>
          </a:p>
          <a:p>
            <a:pPr algn="l"/>
            <a:endParaRPr lang="en-GB" dirty="0"/>
          </a:p>
          <a:p>
            <a:pPr algn="l"/>
            <a:endParaRPr lang="en-GB" dirty="0"/>
          </a:p>
          <a:p>
            <a:br>
              <a:rPr lang="en-GB" dirty="0"/>
            </a:br>
            <a:endParaRPr lang="en-GB" dirty="0"/>
          </a:p>
        </p:txBody>
      </p:sp>
      <p:sp>
        <p:nvSpPr>
          <p:cNvPr id="4" name="Slide Number Placeholder 3"/>
          <p:cNvSpPr>
            <a:spLocks noGrp="1"/>
          </p:cNvSpPr>
          <p:nvPr>
            <p:ph type="sldNum" sz="quarter" idx="5"/>
          </p:nvPr>
        </p:nvSpPr>
        <p:spPr/>
        <p:txBody>
          <a:bodyPr/>
          <a:lstStyle/>
          <a:p>
            <a:fld id="{08CCC33F-79E1-4B8F-8741-92C73CC532BB}" type="slidenum">
              <a:rPr lang="en-GB" smtClean="0"/>
              <a:t>3</a:t>
            </a:fld>
            <a:endParaRPr lang="en-GB"/>
          </a:p>
        </p:txBody>
      </p:sp>
    </p:spTree>
    <p:extLst>
      <p:ext uri="{BB962C8B-B14F-4D97-AF65-F5344CB8AC3E}">
        <p14:creationId xmlns:p14="http://schemas.microsoft.com/office/powerpoint/2010/main" val="295802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slide</a:t>
            </a:r>
          </a:p>
        </p:txBody>
      </p:sp>
      <p:sp>
        <p:nvSpPr>
          <p:cNvPr id="4" name="Slide Number Placeholder 3"/>
          <p:cNvSpPr>
            <a:spLocks noGrp="1"/>
          </p:cNvSpPr>
          <p:nvPr>
            <p:ph type="sldNum" sz="quarter" idx="5"/>
          </p:nvPr>
        </p:nvSpPr>
        <p:spPr/>
        <p:txBody>
          <a:bodyPr/>
          <a:lstStyle/>
          <a:p>
            <a:fld id="{08CCC33F-79E1-4B8F-8741-92C73CC532BB}" type="slidenum">
              <a:rPr lang="en-GB" smtClean="0"/>
              <a:t>4</a:t>
            </a:fld>
            <a:endParaRPr lang="en-GB"/>
          </a:p>
        </p:txBody>
      </p:sp>
    </p:spTree>
    <p:extLst>
      <p:ext uri="{BB962C8B-B14F-4D97-AF65-F5344CB8AC3E}">
        <p14:creationId xmlns:p14="http://schemas.microsoft.com/office/powerpoint/2010/main" val="84596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398704"/>
          </a:xfrm>
        </p:spPr>
        <p:txBody>
          <a:bodyPr/>
          <a:lstStyle/>
          <a:p>
            <a:r>
              <a:rPr lang="en-GB" dirty="0"/>
              <a:t>Since joining the Fund we have modernised the production of our member and employer newsletters which are now housed on our website.</a:t>
            </a:r>
          </a:p>
          <a:p>
            <a:endParaRPr lang="en-GB" dirty="0"/>
          </a:p>
          <a:p>
            <a:r>
              <a:rPr lang="en-GB" dirty="0"/>
              <a:t>We provide 4 employer newsletters throughout the year currently and also issue member newsletters to active, deferred and pensioners. </a:t>
            </a:r>
          </a:p>
          <a:p>
            <a:endParaRPr lang="en-GB" dirty="0"/>
          </a:p>
          <a:p>
            <a:r>
              <a:rPr lang="en-GB" dirty="0"/>
              <a:t>We had some excellent response rates on the member side of things but unfortunately the employer survey issued in May wasn’t brilliantly supported. You may have seen a paper survey in the paperwork today which we’d appreciate your views. </a:t>
            </a:r>
          </a:p>
          <a:p>
            <a:endParaRPr lang="en-GB" dirty="0"/>
          </a:p>
          <a:p>
            <a:r>
              <a:rPr lang="en-GB" dirty="0"/>
              <a:t>Since we’ve run the surveys we have already worked on a number of improvements:</a:t>
            </a:r>
          </a:p>
          <a:p>
            <a:endParaRPr lang="en-GB" dirty="0"/>
          </a:p>
          <a:p>
            <a:pPr marL="342900" lvl="0" indent="-342900">
              <a:buFont typeface="Gill Sans MT" panose="020B0502020104020203" pitchFamily="34" charset="0"/>
              <a:buChar char="-"/>
            </a:pPr>
            <a:r>
              <a:rPr lang="en-GB" dirty="0"/>
              <a:t>Member self-service (MSS) – we now have a new page detailing how to register/retrieve user names/passwords etc and will be looking to implement some other quick wins’ (i.e. removing obsolete menus, refining wording etc). </a:t>
            </a:r>
          </a:p>
          <a:p>
            <a:pPr marL="342900" lvl="0" indent="-342900">
              <a:buFont typeface="Gill Sans MT" panose="020B0502020104020203" pitchFamily="34" charset="0"/>
              <a:buChar char="-"/>
            </a:pPr>
            <a:r>
              <a:rPr lang="en-GB" dirty="0"/>
              <a:t>Revised member and employer forms are now available – more on that shortly.</a:t>
            </a:r>
          </a:p>
          <a:p>
            <a:pPr marL="342900" lvl="0" indent="-342900">
              <a:buFont typeface="Gill Sans MT" panose="020B0502020104020203" pitchFamily="34" charset="0"/>
              <a:buChar char="-"/>
            </a:pPr>
            <a:r>
              <a:rPr lang="en-GB" dirty="0"/>
              <a:t>Employers asked for training on understanding the valuation process and funding strategy which we are covering today.</a:t>
            </a:r>
          </a:p>
          <a:p>
            <a:pPr marL="342900" lvl="0" indent="-342900">
              <a:buFont typeface="Gill Sans MT" panose="020B0502020104020203" pitchFamily="34" charset="0"/>
              <a:buChar char="-"/>
            </a:pPr>
            <a:r>
              <a:rPr lang="en-GB" dirty="0"/>
              <a:t>We have started to provide both member and employee training on the LGPS. Tim will cover this soon.</a:t>
            </a:r>
          </a:p>
          <a:p>
            <a:pPr marL="342900" lvl="0" indent="-342900">
              <a:buFont typeface="Gill Sans MT" panose="020B0502020104020203" pitchFamily="34" charset="0"/>
              <a:buChar char="-"/>
            </a:pPr>
            <a:r>
              <a:rPr lang="en-GB" dirty="0"/>
              <a:t>We are about to launch a brand-new Employer Toolkit as a direct result of employer feedback.</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8CCC33F-79E1-4B8F-8741-92C73CC532BB}" type="slidenum">
              <a:rPr lang="en-GB" smtClean="0"/>
              <a:t>5</a:t>
            </a:fld>
            <a:endParaRPr lang="en-GB"/>
          </a:p>
        </p:txBody>
      </p:sp>
    </p:spTree>
    <p:extLst>
      <p:ext uri="{BB962C8B-B14F-4D97-AF65-F5344CB8AC3E}">
        <p14:creationId xmlns:p14="http://schemas.microsoft.com/office/powerpoint/2010/main" val="124864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slide</a:t>
            </a:r>
          </a:p>
        </p:txBody>
      </p:sp>
      <p:sp>
        <p:nvSpPr>
          <p:cNvPr id="4" name="Slide Number Placeholder 3"/>
          <p:cNvSpPr>
            <a:spLocks noGrp="1"/>
          </p:cNvSpPr>
          <p:nvPr>
            <p:ph type="sldNum" sz="quarter" idx="5"/>
          </p:nvPr>
        </p:nvSpPr>
        <p:spPr/>
        <p:txBody>
          <a:bodyPr/>
          <a:lstStyle/>
          <a:p>
            <a:fld id="{08CCC33F-79E1-4B8F-8741-92C73CC532BB}" type="slidenum">
              <a:rPr lang="en-GB" smtClean="0"/>
              <a:t>6</a:t>
            </a:fld>
            <a:endParaRPr lang="en-GB"/>
          </a:p>
        </p:txBody>
      </p:sp>
    </p:spTree>
    <p:extLst>
      <p:ext uri="{BB962C8B-B14F-4D97-AF65-F5344CB8AC3E}">
        <p14:creationId xmlns:p14="http://schemas.microsoft.com/office/powerpoint/2010/main" val="81662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our pieces of major work in 2023 is to improve ‘My Pension’ the member self-service portal. In the meantime we will look to make some quick wins on the current version of the portal. </a:t>
            </a:r>
          </a:p>
          <a:p>
            <a:endParaRPr lang="en-GB" dirty="0"/>
          </a:p>
          <a:p>
            <a:r>
              <a:rPr lang="en-GB" dirty="0"/>
              <a:t>We would ask that you encourage members to register for ‘My Pension. Within MSS they can:</a:t>
            </a:r>
          </a:p>
          <a:p>
            <a:endParaRPr lang="en-GB" dirty="0"/>
          </a:p>
          <a:p>
            <a:pPr algn="l"/>
            <a:r>
              <a:rPr lang="en-GB" b="0" i="0" dirty="0">
                <a:solidFill>
                  <a:srgbClr val="000000"/>
                </a:solidFill>
                <a:effectLst/>
                <a:latin typeface="Inter"/>
              </a:rPr>
              <a:t>  - Update personal information such as their address or bank details</a:t>
            </a:r>
          </a:p>
          <a:p>
            <a:pPr algn="l"/>
            <a:r>
              <a:rPr lang="en-GB" b="0" i="0" dirty="0">
                <a:solidFill>
                  <a:srgbClr val="000000"/>
                </a:solidFill>
                <a:effectLst/>
                <a:latin typeface="Inter"/>
              </a:rPr>
              <a:t>  - Amend or add who they want to nominate to receive benefits on death</a:t>
            </a:r>
          </a:p>
          <a:p>
            <a:pPr algn="l"/>
            <a:r>
              <a:rPr lang="en-GB" b="0" i="0" dirty="0">
                <a:solidFill>
                  <a:srgbClr val="000000"/>
                </a:solidFill>
                <a:effectLst/>
                <a:latin typeface="Inter"/>
              </a:rPr>
              <a:t>  - View Annual Benefit Statements(ABS) – keeping them up to date with the pension benefits they've built up</a:t>
            </a:r>
          </a:p>
          <a:p>
            <a:pPr algn="l"/>
            <a:endParaRPr lang="en-GB" b="0" i="0" dirty="0">
              <a:solidFill>
                <a:srgbClr val="000000"/>
              </a:solidFill>
              <a:effectLst/>
              <a:latin typeface="Inter"/>
            </a:endParaRPr>
          </a:p>
          <a:p>
            <a:pPr algn="l"/>
            <a:r>
              <a:rPr lang="en-GB" b="0" i="0" dirty="0">
                <a:solidFill>
                  <a:srgbClr val="000000"/>
                </a:solidFill>
                <a:effectLst/>
                <a:latin typeface="Inter"/>
              </a:rPr>
              <a:t>Use benefit projectors which can </a:t>
            </a:r>
            <a:r>
              <a:rPr lang="en-GB" dirty="0">
                <a:solidFill>
                  <a:srgbClr val="000000"/>
                </a:solidFill>
                <a:latin typeface="Inter"/>
              </a:rPr>
              <a:t>calculate the value of their pension:</a:t>
            </a:r>
          </a:p>
          <a:p>
            <a:pPr algn="l"/>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0000"/>
                </a:solidFill>
                <a:latin typeface="Inter"/>
              </a:rPr>
              <a:t>. If they left the scheme</a:t>
            </a:r>
          </a:p>
          <a:p>
            <a:pPr>
              <a:lnSpc>
                <a:spcPct val="107000"/>
              </a:lnSpc>
              <a:spcAft>
                <a:spcPts val="800"/>
              </a:spcAft>
            </a:pPr>
            <a:r>
              <a:rPr lang="en-GB" dirty="0">
                <a:solidFill>
                  <a:srgbClr val="000000"/>
                </a:solidFill>
                <a:latin typeface="Inter"/>
              </a:rPr>
              <a:t>. If they retired before, at, or after their normal pension age</a:t>
            </a:r>
          </a:p>
          <a:p>
            <a:pPr>
              <a:lnSpc>
                <a:spcPct val="107000"/>
              </a:lnSpc>
              <a:spcAft>
                <a:spcPts val="800"/>
              </a:spcAft>
            </a:pPr>
            <a:r>
              <a:rPr lang="en-GB" dirty="0">
                <a:solidFill>
                  <a:srgbClr val="000000"/>
                </a:solidFill>
                <a:latin typeface="Inter"/>
              </a:rPr>
              <a:t>. If they died whilst working and hadn’t taken any benefits </a:t>
            </a:r>
          </a:p>
        </p:txBody>
      </p:sp>
      <p:sp>
        <p:nvSpPr>
          <p:cNvPr id="4" name="Slide Number Placeholder 3"/>
          <p:cNvSpPr>
            <a:spLocks noGrp="1"/>
          </p:cNvSpPr>
          <p:nvPr>
            <p:ph type="sldNum" sz="quarter" idx="5"/>
          </p:nvPr>
        </p:nvSpPr>
        <p:spPr/>
        <p:txBody>
          <a:bodyPr/>
          <a:lstStyle/>
          <a:p>
            <a:fld id="{08CCC33F-79E1-4B8F-8741-92C73CC532BB}" type="slidenum">
              <a:rPr lang="en-GB" smtClean="0"/>
              <a:t>7</a:t>
            </a:fld>
            <a:endParaRPr lang="en-GB"/>
          </a:p>
        </p:txBody>
      </p:sp>
    </p:spTree>
    <p:extLst>
      <p:ext uri="{BB962C8B-B14F-4D97-AF65-F5344CB8AC3E}">
        <p14:creationId xmlns:p14="http://schemas.microsoft.com/office/powerpoint/2010/main" val="307127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though it worthwhile giving you a quick run through of the East Sussex Pension Fund website. </a:t>
            </a:r>
          </a:p>
          <a:p>
            <a:endParaRPr lang="en-GB" dirty="0"/>
          </a:p>
          <a:p>
            <a:r>
              <a:rPr lang="en-GB" dirty="0"/>
              <a:t>Menus at the top</a:t>
            </a:r>
          </a:p>
          <a:p>
            <a:endParaRPr lang="en-GB" dirty="0"/>
          </a:p>
          <a:p>
            <a:r>
              <a:rPr lang="en-GB" dirty="0"/>
              <a:t>Homepage – talk through</a:t>
            </a:r>
          </a:p>
          <a:p>
            <a:endParaRPr lang="en-GB" dirty="0"/>
          </a:p>
          <a:p>
            <a:r>
              <a:rPr lang="en-GB" dirty="0"/>
              <a:t>Paying-in page – talk through</a:t>
            </a:r>
          </a:p>
          <a:p>
            <a:endParaRPr lang="en-GB" dirty="0"/>
          </a:p>
          <a:p>
            <a:r>
              <a:rPr lang="en-GB" dirty="0"/>
              <a:t>Investment – talk through</a:t>
            </a:r>
          </a:p>
          <a:p>
            <a:endParaRPr lang="en-GB" dirty="0"/>
          </a:p>
          <a:p>
            <a:r>
              <a:rPr lang="en-GB" dirty="0"/>
              <a:t>Form and publications – talk through</a:t>
            </a:r>
          </a:p>
          <a:p>
            <a:endParaRPr lang="en-GB" dirty="0"/>
          </a:p>
          <a:p>
            <a:r>
              <a:rPr lang="en-GB" dirty="0"/>
              <a:t>Employers – talk through page to the bottom </a:t>
            </a:r>
          </a:p>
          <a:p>
            <a:endParaRPr lang="en-GB" dirty="0"/>
          </a:p>
          <a:p>
            <a:r>
              <a:rPr lang="en-GB" dirty="0"/>
              <a:t>Then run employer toolkit video. </a:t>
            </a:r>
          </a:p>
          <a:p>
            <a:endParaRPr lang="en-GB" dirty="0"/>
          </a:p>
          <a:p>
            <a:endParaRPr lang="en-GB" dirty="0"/>
          </a:p>
          <a:p>
            <a:endParaRPr lang="en-GB" dirty="0"/>
          </a:p>
          <a:p>
            <a:endParaRPr lang="en-GB" dirty="0"/>
          </a:p>
          <a:p>
            <a:r>
              <a:rPr lang="en-GB" b="1" dirty="0"/>
              <a:t>	</a:t>
            </a:r>
          </a:p>
        </p:txBody>
      </p:sp>
      <p:sp>
        <p:nvSpPr>
          <p:cNvPr id="4" name="Slide Number Placeholder 3"/>
          <p:cNvSpPr>
            <a:spLocks noGrp="1"/>
          </p:cNvSpPr>
          <p:nvPr>
            <p:ph type="sldNum" sz="quarter" idx="5"/>
          </p:nvPr>
        </p:nvSpPr>
        <p:spPr/>
        <p:txBody>
          <a:bodyPr/>
          <a:lstStyle/>
          <a:p>
            <a:fld id="{08CCC33F-79E1-4B8F-8741-92C73CC532BB}" type="slidenum">
              <a:rPr lang="en-GB" smtClean="0"/>
              <a:t>8</a:t>
            </a:fld>
            <a:endParaRPr lang="en-GB"/>
          </a:p>
        </p:txBody>
      </p:sp>
    </p:spTree>
    <p:extLst>
      <p:ext uri="{BB962C8B-B14F-4D97-AF65-F5344CB8AC3E}">
        <p14:creationId xmlns:p14="http://schemas.microsoft.com/office/powerpoint/2010/main" val="188241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Fund launched a new website in September 2021. During 2022 we have made a lot of changes to the content within the site.</a:t>
            </a:r>
          </a:p>
          <a:p>
            <a:endParaRPr lang="en-GB" dirty="0"/>
          </a:p>
          <a:p>
            <a:r>
              <a:rPr lang="en-GB" dirty="0"/>
              <a:t>We will try wherever possible to direct employers and members to the website to obtain information. If you are struggling to find something or have any ideas for what you would like to see please let us know. </a:t>
            </a:r>
          </a:p>
          <a:p>
            <a:endParaRPr lang="en-GB" dirty="0"/>
          </a:p>
          <a:p>
            <a:r>
              <a:rPr lang="en-GB" dirty="0"/>
              <a:t>We continue to improve traffic on the website and are regularly picking up new visitors which is great. </a:t>
            </a:r>
          </a:p>
        </p:txBody>
      </p:sp>
      <p:sp>
        <p:nvSpPr>
          <p:cNvPr id="4" name="Slide Number Placeholder 3"/>
          <p:cNvSpPr>
            <a:spLocks noGrp="1"/>
          </p:cNvSpPr>
          <p:nvPr>
            <p:ph type="sldNum" sz="quarter" idx="5"/>
          </p:nvPr>
        </p:nvSpPr>
        <p:spPr/>
        <p:txBody>
          <a:bodyPr/>
          <a:lstStyle/>
          <a:p>
            <a:fld id="{08CCC33F-79E1-4B8F-8741-92C73CC532BB}" type="slidenum">
              <a:rPr lang="en-GB" smtClean="0"/>
              <a:t>9</a:t>
            </a:fld>
            <a:endParaRPr lang="en-GB"/>
          </a:p>
        </p:txBody>
      </p:sp>
    </p:spTree>
    <p:extLst>
      <p:ext uri="{BB962C8B-B14F-4D97-AF65-F5344CB8AC3E}">
        <p14:creationId xmlns:p14="http://schemas.microsoft.com/office/powerpoint/2010/main" val="1446534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employer.engagement@eastsussex.gov.uk" TargetMode="External"/><Relationship Id="rId2" Type="http://schemas.openxmlformats.org/officeDocument/2006/relationships/hyperlink" Target="mailto:pensions@eastsussex.gov.uk"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mailto:pensionfundinvestment@eastsussex.gov.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37179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9EA3-D9F9-49DB-9F6E-21E3F0C26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1A61F0-04A8-487B-AB10-E05DEBEA6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EBD042-8ECB-498A-B8BE-734FDA0BAE74}"/>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0366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20F7D-4316-4724-9847-21075E3C01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9A0A4-64C6-45EC-9838-175D40D7F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F12F328-13F4-4669-A314-1F5679F1F7E9}"/>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86114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GB" dirty="0"/>
              <a:t>www.eastsussexpensionfund.org</a:t>
            </a:r>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Administration and general enquiries: </a:t>
            </a:r>
            <a:r>
              <a:rPr lang="en-GB" b="0" i="0" u="sng" dirty="0">
                <a:effectLst/>
                <a:hlinkClick r:id="rId2">
                  <a:extLst>
                    <a:ext uri="{A12FA001-AC4F-418D-AE19-62706E023703}">
                      <ahyp:hlinkClr xmlns:ahyp="http://schemas.microsoft.com/office/drawing/2018/hyperlinkcolor" val="tx"/>
                    </a:ext>
                  </a:extLst>
                </a:hlinkClick>
              </a:rPr>
              <a:t>pensions@eastsussex.gov.uk</a:t>
            </a:r>
            <a:endParaRPr lang="en-GB" b="0" i="0" u="sng" dirty="0">
              <a:effectLst/>
            </a:endParaRPr>
          </a:p>
          <a:p>
            <a:r>
              <a:rPr lang="en-GB" b="0" i="0" dirty="0">
                <a:effectLst/>
              </a:rPr>
              <a:t>Employer engagement </a:t>
            </a:r>
            <a:r>
              <a:rPr lang="en-GB" dirty="0"/>
              <a:t>team: </a:t>
            </a:r>
            <a:r>
              <a:rPr lang="en-GB" b="0" i="0" u="sng" dirty="0">
                <a:effectLst/>
                <a:hlinkClick r:id="rId3">
                  <a:extLst>
                    <a:ext uri="{A12FA001-AC4F-418D-AE19-62706E023703}">
                      <ahyp:hlinkClr xmlns:ahyp="http://schemas.microsoft.com/office/drawing/2018/hyperlinkcolor" val="tx"/>
                    </a:ext>
                  </a:extLst>
                </a:hlinkClick>
              </a:rPr>
              <a:t>employer.engagement@eastsussex.gov.uk</a:t>
            </a:r>
            <a:endParaRPr lang="en-GB" b="0" i="0" u="sng" dirty="0">
              <a:effectLst/>
            </a:endParaRPr>
          </a:p>
          <a:p>
            <a:r>
              <a:rPr lang="en-GB" dirty="0"/>
              <a:t>Investment enquiries: </a:t>
            </a:r>
            <a:r>
              <a:rPr lang="en-GB" b="0" i="0" u="sng" dirty="0">
                <a:effectLst/>
                <a:hlinkClick r:id="rId4">
                  <a:extLst>
                    <a:ext uri="{A12FA001-AC4F-418D-AE19-62706E023703}">
                      <ahyp:hlinkClr xmlns:ahyp="http://schemas.microsoft.com/office/drawing/2018/hyperlinkcolor" val="tx"/>
                    </a:ext>
                  </a:extLst>
                </a:hlinkClick>
              </a:rPr>
              <a:t>pensionfundinvestments@eastsussex.gov.uk</a:t>
            </a:r>
            <a:endParaRPr lang="en-GB" b="0" i="0" dirty="0">
              <a:effectLst/>
            </a:endParaRPr>
          </a:p>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300004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D1F2-B244-4EA6-A8D3-EE3488FAF14E}"/>
              </a:ext>
            </a:extLst>
          </p:cNvPr>
          <p:cNvSpPr>
            <a:spLocks noGrp="1"/>
          </p:cNvSpPr>
          <p:nvPr>
            <p:ph type="title"/>
          </p:nvPr>
        </p:nvSpPr>
        <p:spPr>
          <a:xfrm>
            <a:off x="838200" y="365125"/>
            <a:ext cx="10515600" cy="894715"/>
          </a:xfrm>
          <a:noFill/>
          <a:ln w="31750">
            <a:noFill/>
          </a:ln>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1F59C43-5D85-4E03-9FA2-6C709D2FAF77}"/>
              </a:ext>
            </a:extLst>
          </p:cNvPr>
          <p:cNvSpPr>
            <a:spLocks noGrp="1"/>
          </p:cNvSpPr>
          <p:nvPr>
            <p:ph idx="1"/>
          </p:nvPr>
        </p:nvSpPr>
        <p:spPr>
          <a:xfrm>
            <a:off x="838200" y="143954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6A18866-F643-4D0B-9998-DDCA918269D4}"/>
              </a:ext>
            </a:extLst>
          </p:cNvPr>
          <p:cNvSpPr>
            <a:spLocks noGrp="1"/>
          </p:cNvSpPr>
          <p:nvPr>
            <p:ph type="sldNum" sz="quarter" idx="12"/>
          </p:nvPr>
        </p:nvSpPr>
        <p:spPr>
          <a:xfrm>
            <a:off x="8286750" y="6356351"/>
            <a:ext cx="3067050" cy="313356"/>
          </a:xfrm>
        </p:spPr>
        <p:txBody>
          <a:bodyPr/>
          <a:lstStyle/>
          <a:p>
            <a:endParaRPr lang="en-GB" dirty="0"/>
          </a:p>
        </p:txBody>
      </p:sp>
      <p:pic>
        <p:nvPicPr>
          <p:cNvPr id="8" name="Picture 7">
            <a:extLst>
              <a:ext uri="{FF2B5EF4-FFF2-40B4-BE49-F238E27FC236}">
                <a16:creationId xmlns:a16="http://schemas.microsoft.com/office/drawing/2014/main" id="{527B247E-C600-4943-AAF6-D0FEC7D34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56351"/>
            <a:ext cx="2371852" cy="273676"/>
          </a:xfrm>
          <a:prstGeom prst="rect">
            <a:avLst/>
          </a:prstGeom>
        </p:spPr>
      </p:pic>
    </p:spTree>
    <p:extLst>
      <p:ext uri="{BB962C8B-B14F-4D97-AF65-F5344CB8AC3E}">
        <p14:creationId xmlns:p14="http://schemas.microsoft.com/office/powerpoint/2010/main" val="240057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EDAE-9CDF-415E-BCA8-4C68CB5E0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28A626-42FD-45DB-8AC7-853786143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2938E79-4F02-40D1-B9E4-2916FD664663}"/>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59265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0CA5-E6CA-4FC6-A2B3-2BFD78E0F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DE78AA-D0AB-45AA-959E-9E25AD7D2A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C5E23-7648-44C2-90D1-1B30E44E9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651D60BC-02F8-49FE-B848-510F12876C00}"/>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47890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869F-4F6D-45FA-B08A-8E174B74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FD341-E9E2-4F08-93AF-E4A70CE92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7F3AD-1793-4651-89FD-7DAA6AF41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E90D78-8116-41E0-A749-D47EE078A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99A417-6247-4D20-8F76-248174D03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B3B5068D-F17E-43D0-A2F8-A0BDCFEB7817}"/>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89789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07EB-D4FE-4F3C-9F38-A34F647E9ED3}"/>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844191B-EFFB-450F-96CB-667FEC59C493}"/>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04820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2903F-8054-4F3D-969A-DAB807D5853C}"/>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0884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E9EA-1CCB-4FBF-9B07-75C1F1F9F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080366-98B8-44C5-832A-9CEF40C9B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576985-6087-481E-9781-E57D1C72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42EAC40-CC6A-41E0-AE8A-3375848DA9A4}"/>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77198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C7F5-C077-4917-B5D6-9D9B22996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1FE833-FFEF-445A-A0C3-D9EF13A89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A90BFD-D9FC-4321-9FBD-A22C11ABD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BBE5E70-ED95-4A15-89B5-8FF87CB1F7BB}"/>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83728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5EC18-933A-48D4-90ED-880DF5FD9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8CAB36-86CA-4BA9-B55C-5F71BC588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9E1BFC4-F811-409D-830B-C6310821B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8825A"/>
                </a:solidFill>
              </a:defRPr>
            </a:lvl1pPr>
          </a:lstStyle>
          <a:p>
            <a:fld id="{A6AFA2AB-558C-4D0E-A555-5FCCAA82F767}" type="slidenum">
              <a:rPr lang="en-GB" smtClean="0"/>
              <a:pPr/>
              <a:t>‹#›</a:t>
            </a:fld>
            <a:endParaRPr lang="en-GB" dirty="0"/>
          </a:p>
        </p:txBody>
      </p:sp>
    </p:spTree>
    <p:extLst>
      <p:ext uri="{BB962C8B-B14F-4D97-AF65-F5344CB8AC3E}">
        <p14:creationId xmlns:p14="http://schemas.microsoft.com/office/powerpoint/2010/main" val="3769388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28825A"/>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eastsussexpensionfund.org/about-the-scheme/employer-toolk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aul.linfield@eastsussex.gov.uk"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pension.eastsussex.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eastsussexpensionfun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33F6-FD90-E7D1-7F80-BF789972F473}"/>
              </a:ext>
            </a:extLst>
          </p:cNvPr>
          <p:cNvSpPr>
            <a:spLocks noGrp="1"/>
          </p:cNvSpPr>
          <p:nvPr>
            <p:ph type="ctrTitle"/>
          </p:nvPr>
        </p:nvSpPr>
        <p:spPr/>
        <p:txBody>
          <a:bodyPr/>
          <a:lstStyle/>
          <a:p>
            <a:r>
              <a:rPr lang="en-GB" dirty="0"/>
              <a:t>Communication</a:t>
            </a:r>
          </a:p>
        </p:txBody>
      </p:sp>
      <p:sp>
        <p:nvSpPr>
          <p:cNvPr id="3" name="Subtitle 2">
            <a:extLst>
              <a:ext uri="{FF2B5EF4-FFF2-40B4-BE49-F238E27FC236}">
                <a16:creationId xmlns:a16="http://schemas.microsoft.com/office/drawing/2014/main" id="{94EFC3A8-0DA6-5BBE-F665-5427BECE9203}"/>
              </a:ext>
            </a:extLst>
          </p:cNvPr>
          <p:cNvSpPr>
            <a:spLocks noGrp="1"/>
          </p:cNvSpPr>
          <p:nvPr>
            <p:ph type="subTitle" idx="1"/>
          </p:nvPr>
        </p:nvSpPr>
        <p:spPr>
          <a:xfrm>
            <a:off x="1524000" y="3992563"/>
            <a:ext cx="9144000" cy="1655762"/>
          </a:xfrm>
        </p:spPr>
        <p:txBody>
          <a:bodyPr>
            <a:normAutofit/>
          </a:bodyPr>
          <a:lstStyle/>
          <a:p>
            <a:r>
              <a:rPr lang="en-GB" sz="3200" dirty="0"/>
              <a:t>Paul Linfield</a:t>
            </a:r>
          </a:p>
          <a:p>
            <a:r>
              <a:rPr lang="en-GB" sz="3200" dirty="0"/>
              <a:t>Pensions Communication Manager</a:t>
            </a:r>
          </a:p>
        </p:txBody>
      </p:sp>
    </p:spTree>
    <p:extLst>
      <p:ext uri="{BB962C8B-B14F-4D97-AF65-F5344CB8AC3E}">
        <p14:creationId xmlns:p14="http://schemas.microsoft.com/office/powerpoint/2010/main" val="8262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2FE1-7B54-9C25-2CA7-FA06959E764B}"/>
              </a:ext>
            </a:extLst>
          </p:cNvPr>
          <p:cNvSpPr>
            <a:spLocks noGrp="1"/>
          </p:cNvSpPr>
          <p:nvPr>
            <p:ph type="title"/>
          </p:nvPr>
        </p:nvSpPr>
        <p:spPr>
          <a:xfrm>
            <a:off x="716280" y="689744"/>
            <a:ext cx="4546600" cy="894715"/>
          </a:xfrm>
        </p:spPr>
        <p:txBody>
          <a:bodyPr>
            <a:noAutofit/>
          </a:bodyPr>
          <a:lstStyle/>
          <a:p>
            <a:r>
              <a:rPr lang="en-GB" sz="3600" b="1" dirty="0"/>
              <a:t>Website – LGPS member site</a:t>
            </a:r>
          </a:p>
        </p:txBody>
      </p:sp>
      <p:sp>
        <p:nvSpPr>
          <p:cNvPr id="3" name="Content Placeholder 2">
            <a:extLst>
              <a:ext uri="{FF2B5EF4-FFF2-40B4-BE49-F238E27FC236}">
                <a16:creationId xmlns:a16="http://schemas.microsoft.com/office/drawing/2014/main" id="{C0C521C6-A0B9-9ED4-5856-989F6544AD1B}"/>
              </a:ext>
            </a:extLst>
          </p:cNvPr>
          <p:cNvSpPr>
            <a:spLocks noGrp="1"/>
          </p:cNvSpPr>
          <p:nvPr>
            <p:ph idx="1"/>
          </p:nvPr>
        </p:nvSpPr>
        <p:spPr>
          <a:xfrm>
            <a:off x="624840" y="3634472"/>
            <a:ext cx="5471160" cy="568593"/>
          </a:xfrm>
        </p:spPr>
        <p:txBody>
          <a:bodyPr>
            <a:normAutofit/>
          </a:bodyPr>
          <a:lstStyle/>
          <a:p>
            <a:pPr marL="0" indent="0">
              <a:buNone/>
            </a:pPr>
            <a:r>
              <a:rPr lang="en-GB" b="1" dirty="0"/>
              <a:t>www. www.lgpsmember.org</a:t>
            </a:r>
          </a:p>
        </p:txBody>
      </p:sp>
      <p:pic>
        <p:nvPicPr>
          <p:cNvPr id="5" name="Picture 4">
            <a:extLst>
              <a:ext uri="{FF2B5EF4-FFF2-40B4-BE49-F238E27FC236}">
                <a16:creationId xmlns:a16="http://schemas.microsoft.com/office/drawing/2014/main" id="{E854585A-C084-7C2E-1330-C5E50F2EF999}"/>
              </a:ext>
            </a:extLst>
          </p:cNvPr>
          <p:cNvPicPr>
            <a:picLocks noChangeAspect="1"/>
          </p:cNvPicPr>
          <p:nvPr/>
        </p:nvPicPr>
        <p:blipFill>
          <a:blip r:embed="rId3"/>
          <a:stretch>
            <a:fillRect/>
          </a:stretch>
        </p:blipFill>
        <p:spPr>
          <a:xfrm>
            <a:off x="5612230" y="0"/>
            <a:ext cx="6579770" cy="6858000"/>
          </a:xfrm>
          <a:prstGeom prst="rect">
            <a:avLst/>
          </a:prstGeom>
        </p:spPr>
      </p:pic>
    </p:spTree>
    <p:extLst>
      <p:ext uri="{BB962C8B-B14F-4D97-AF65-F5344CB8AC3E}">
        <p14:creationId xmlns:p14="http://schemas.microsoft.com/office/powerpoint/2010/main" val="227528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33F6-FD90-E7D1-7F80-BF789972F473}"/>
              </a:ext>
            </a:extLst>
          </p:cNvPr>
          <p:cNvSpPr>
            <a:spLocks noGrp="1"/>
          </p:cNvSpPr>
          <p:nvPr>
            <p:ph type="ctrTitle"/>
          </p:nvPr>
        </p:nvSpPr>
        <p:spPr/>
        <p:txBody>
          <a:bodyPr/>
          <a:lstStyle/>
          <a:p>
            <a:r>
              <a:rPr lang="en-GB" dirty="0"/>
              <a:t>Employer Toolkit</a:t>
            </a:r>
          </a:p>
        </p:txBody>
      </p:sp>
      <p:sp>
        <p:nvSpPr>
          <p:cNvPr id="3" name="Subtitle 2">
            <a:extLst>
              <a:ext uri="{FF2B5EF4-FFF2-40B4-BE49-F238E27FC236}">
                <a16:creationId xmlns:a16="http://schemas.microsoft.com/office/drawing/2014/main" id="{94EFC3A8-0DA6-5BBE-F665-5427BECE9203}"/>
              </a:ext>
            </a:extLst>
          </p:cNvPr>
          <p:cNvSpPr>
            <a:spLocks noGrp="1"/>
          </p:cNvSpPr>
          <p:nvPr>
            <p:ph type="subTitle" idx="1"/>
          </p:nvPr>
        </p:nvSpPr>
        <p:spPr>
          <a:xfrm>
            <a:off x="1524000" y="3992563"/>
            <a:ext cx="9144000" cy="1655762"/>
          </a:xfrm>
        </p:spPr>
        <p:txBody>
          <a:bodyPr>
            <a:normAutofit/>
          </a:bodyPr>
          <a:lstStyle/>
          <a:p>
            <a:r>
              <a:rPr lang="en-GB" sz="3200" dirty="0"/>
              <a:t>Pointing you in the right direction</a:t>
            </a:r>
          </a:p>
        </p:txBody>
      </p:sp>
    </p:spTree>
    <p:extLst>
      <p:ext uri="{BB962C8B-B14F-4D97-AF65-F5344CB8AC3E}">
        <p14:creationId xmlns:p14="http://schemas.microsoft.com/office/powerpoint/2010/main" val="249015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224791" y="330632"/>
            <a:ext cx="3505495" cy="894734"/>
          </a:xfrm>
        </p:spPr>
        <p:txBody>
          <a:bodyPr vert="horz" lIns="91440" tIns="45720" rIns="91440" bIns="45720" rtlCol="0" anchor="ctr">
            <a:normAutofit/>
          </a:bodyPr>
          <a:lstStyle/>
          <a:p>
            <a:r>
              <a:rPr lang="en-US" b="1" kern="1200" dirty="0"/>
              <a:t>What is it?</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224791" y="1303504"/>
            <a:ext cx="4171949" cy="3785419"/>
          </a:xfrm>
        </p:spPr>
        <p:txBody>
          <a:bodyPr vert="horz" lIns="91440" tIns="45720" rIns="91440" bIns="45720" rtlCol="0">
            <a:noAutofit/>
          </a:bodyPr>
          <a:lstStyle/>
          <a:p>
            <a:pPr marL="0" indent="0">
              <a:buNone/>
            </a:pPr>
            <a:r>
              <a:rPr lang="en-GB" sz="2400" dirty="0"/>
              <a:t>A toolkit designed to support employers in the main processes and procedures they are responsible for under the Local Government Pension Scheme. </a:t>
            </a:r>
          </a:p>
          <a:p>
            <a:pPr marL="0" indent="0">
              <a:buNone/>
            </a:pPr>
            <a:endParaRPr lang="en-GB" sz="2400" dirty="0"/>
          </a:p>
          <a:p>
            <a:pPr marL="0" indent="0">
              <a:buNone/>
            </a:pPr>
            <a:r>
              <a:rPr lang="en-US" sz="2400" dirty="0"/>
              <a:t>A set of documents covering five main categories – absence, accounting, administration processes, contributions, employer responsibilities, and retirement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road, person, outdoor&#10;&#10;Description automatically generated">
            <a:extLst>
              <a:ext uri="{FF2B5EF4-FFF2-40B4-BE49-F238E27FC236}">
                <a16:creationId xmlns:a16="http://schemas.microsoft.com/office/drawing/2014/main" id="{0F54622B-4081-523D-F50F-7756D3DD1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2065504"/>
            <a:ext cx="6019331" cy="2723746"/>
          </a:xfrm>
          <a:prstGeom prst="rect">
            <a:avLst/>
          </a:prstGeom>
          <a:effectLst/>
        </p:spPr>
      </p:pic>
    </p:spTree>
    <p:extLst>
      <p:ext uri="{BB962C8B-B14F-4D97-AF65-F5344CB8AC3E}">
        <p14:creationId xmlns:p14="http://schemas.microsoft.com/office/powerpoint/2010/main" val="304741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C657-29A1-4232-2534-BBB1DFF0764A}"/>
              </a:ext>
            </a:extLst>
          </p:cNvPr>
          <p:cNvSpPr>
            <a:spLocks noGrp="1"/>
          </p:cNvSpPr>
          <p:nvPr>
            <p:ph type="title"/>
          </p:nvPr>
        </p:nvSpPr>
        <p:spPr>
          <a:xfrm>
            <a:off x="342896" y="208282"/>
            <a:ext cx="10515600" cy="894715"/>
          </a:xfrm>
        </p:spPr>
        <p:txBody>
          <a:bodyPr/>
          <a:lstStyle/>
          <a:p>
            <a:r>
              <a:rPr lang="en-GB" b="1" dirty="0"/>
              <a:t>What’s included?</a:t>
            </a:r>
          </a:p>
        </p:txBody>
      </p:sp>
      <p:graphicFrame>
        <p:nvGraphicFramePr>
          <p:cNvPr id="4" name="Table 4">
            <a:extLst>
              <a:ext uri="{FF2B5EF4-FFF2-40B4-BE49-F238E27FC236}">
                <a16:creationId xmlns:a16="http://schemas.microsoft.com/office/drawing/2014/main" id="{417F8B4A-7F8D-63D1-E73F-0BB632730F2B}"/>
              </a:ext>
            </a:extLst>
          </p:cNvPr>
          <p:cNvGraphicFramePr>
            <a:graphicFrameLocks noGrp="1"/>
          </p:cNvGraphicFramePr>
          <p:nvPr>
            <p:ph idx="1"/>
            <p:extLst>
              <p:ext uri="{D42A27DB-BD31-4B8C-83A1-F6EECF244321}">
                <p14:modId xmlns:p14="http://schemas.microsoft.com/office/powerpoint/2010/main" val="4129439637"/>
              </p:ext>
            </p:extLst>
          </p:nvPr>
        </p:nvGraphicFramePr>
        <p:xfrm>
          <a:off x="342896" y="1261429"/>
          <a:ext cx="3686175" cy="1854200"/>
        </p:xfrm>
        <a:graphic>
          <a:graphicData uri="http://schemas.openxmlformats.org/drawingml/2006/table">
            <a:tbl>
              <a:tblPr firstRow="1" bandRow="1">
                <a:tableStyleId>{912C8C85-51F0-491E-9774-3900AFEF0FD7}</a:tableStyleId>
              </a:tblPr>
              <a:tblGrid>
                <a:gridCol w="3686175">
                  <a:extLst>
                    <a:ext uri="{9D8B030D-6E8A-4147-A177-3AD203B41FA5}">
                      <a16:colId xmlns:a16="http://schemas.microsoft.com/office/drawing/2014/main" val="2312304952"/>
                    </a:ext>
                  </a:extLst>
                </a:gridCol>
              </a:tblGrid>
              <a:tr h="370840">
                <a:tc>
                  <a:txBody>
                    <a:bodyPr/>
                    <a:lstStyle/>
                    <a:p>
                      <a:r>
                        <a:rPr lang="en-GB" dirty="0">
                          <a:solidFill>
                            <a:schemeClr val="bg1"/>
                          </a:solidFill>
                        </a:rPr>
                        <a:t>ABSENCES</a:t>
                      </a:r>
                    </a:p>
                  </a:txBody>
                  <a:tcPr>
                    <a:solidFill>
                      <a:srgbClr val="28825A"/>
                    </a:solidFill>
                  </a:tcPr>
                </a:tc>
                <a:extLst>
                  <a:ext uri="{0D108BD9-81ED-4DB2-BD59-A6C34878D82A}">
                    <a16:rowId xmlns:a16="http://schemas.microsoft.com/office/drawing/2014/main" val="600618471"/>
                  </a:ext>
                </a:extLst>
              </a:tr>
              <a:tr h="370840">
                <a:tc>
                  <a:txBody>
                    <a:bodyPr/>
                    <a:lstStyle/>
                    <a:p>
                      <a:r>
                        <a:rPr lang="en-GB" dirty="0"/>
                        <a:t>Authorised unpaid leave</a:t>
                      </a:r>
                    </a:p>
                  </a:txBody>
                  <a:tcPr/>
                </a:tc>
                <a:extLst>
                  <a:ext uri="{0D108BD9-81ED-4DB2-BD59-A6C34878D82A}">
                    <a16:rowId xmlns:a16="http://schemas.microsoft.com/office/drawing/2014/main" val="3549446570"/>
                  </a:ext>
                </a:extLst>
              </a:tr>
              <a:tr h="370840">
                <a:tc>
                  <a:txBody>
                    <a:bodyPr/>
                    <a:lstStyle/>
                    <a:p>
                      <a:r>
                        <a:rPr lang="en-GB" dirty="0"/>
                        <a:t>APCs during absence</a:t>
                      </a:r>
                    </a:p>
                  </a:txBody>
                  <a:tcPr/>
                </a:tc>
                <a:extLst>
                  <a:ext uri="{0D108BD9-81ED-4DB2-BD59-A6C34878D82A}">
                    <a16:rowId xmlns:a16="http://schemas.microsoft.com/office/drawing/2014/main" val="2879513208"/>
                  </a:ext>
                </a:extLst>
              </a:tr>
              <a:tr h="370840">
                <a:tc>
                  <a:txBody>
                    <a:bodyPr/>
                    <a:lstStyle/>
                    <a:p>
                      <a:r>
                        <a:rPr lang="en-GB" dirty="0"/>
                        <a:t>Child related leave</a:t>
                      </a:r>
                    </a:p>
                  </a:txBody>
                  <a:tcPr/>
                </a:tc>
                <a:extLst>
                  <a:ext uri="{0D108BD9-81ED-4DB2-BD59-A6C34878D82A}">
                    <a16:rowId xmlns:a16="http://schemas.microsoft.com/office/drawing/2014/main" val="1941002091"/>
                  </a:ext>
                </a:extLst>
              </a:tr>
              <a:tr h="370840">
                <a:tc>
                  <a:txBody>
                    <a:bodyPr/>
                    <a:lstStyle/>
                    <a:p>
                      <a:r>
                        <a:rPr lang="en-GB" dirty="0"/>
                        <a:t>Sickness or injury</a:t>
                      </a:r>
                    </a:p>
                  </a:txBody>
                  <a:tcPr/>
                </a:tc>
                <a:extLst>
                  <a:ext uri="{0D108BD9-81ED-4DB2-BD59-A6C34878D82A}">
                    <a16:rowId xmlns:a16="http://schemas.microsoft.com/office/drawing/2014/main" val="2581658494"/>
                  </a:ext>
                </a:extLst>
              </a:tr>
            </a:tbl>
          </a:graphicData>
        </a:graphic>
      </p:graphicFrame>
      <p:graphicFrame>
        <p:nvGraphicFramePr>
          <p:cNvPr id="5" name="Table 4">
            <a:extLst>
              <a:ext uri="{FF2B5EF4-FFF2-40B4-BE49-F238E27FC236}">
                <a16:creationId xmlns:a16="http://schemas.microsoft.com/office/drawing/2014/main" id="{FF513F67-B40E-9416-37D5-919749ECBA74}"/>
              </a:ext>
            </a:extLst>
          </p:cNvPr>
          <p:cNvGraphicFramePr>
            <a:graphicFrameLocks/>
          </p:cNvGraphicFramePr>
          <p:nvPr>
            <p:extLst>
              <p:ext uri="{D42A27DB-BD31-4B8C-83A1-F6EECF244321}">
                <p14:modId xmlns:p14="http://schemas.microsoft.com/office/powerpoint/2010/main" val="64196289"/>
              </p:ext>
            </p:extLst>
          </p:nvPr>
        </p:nvGraphicFramePr>
        <p:xfrm>
          <a:off x="4252911" y="1273812"/>
          <a:ext cx="3686175" cy="1112520"/>
        </p:xfrm>
        <a:graphic>
          <a:graphicData uri="http://schemas.openxmlformats.org/drawingml/2006/table">
            <a:tbl>
              <a:tblPr firstRow="1" bandRow="1">
                <a:tableStyleId>{912C8C85-51F0-491E-9774-3900AFEF0FD7}</a:tableStyleId>
              </a:tblPr>
              <a:tblGrid>
                <a:gridCol w="3686175">
                  <a:extLst>
                    <a:ext uri="{9D8B030D-6E8A-4147-A177-3AD203B41FA5}">
                      <a16:colId xmlns:a16="http://schemas.microsoft.com/office/drawing/2014/main" val="2312304952"/>
                    </a:ext>
                  </a:extLst>
                </a:gridCol>
              </a:tblGrid>
              <a:tr h="370840">
                <a:tc>
                  <a:txBody>
                    <a:bodyPr/>
                    <a:lstStyle/>
                    <a:p>
                      <a:r>
                        <a:rPr lang="en-GB" dirty="0">
                          <a:solidFill>
                            <a:schemeClr val="bg1"/>
                          </a:solidFill>
                        </a:rPr>
                        <a:t>ACCOUNTING</a:t>
                      </a:r>
                    </a:p>
                  </a:txBody>
                  <a:tcPr>
                    <a:solidFill>
                      <a:srgbClr val="28825A"/>
                    </a:solidFill>
                  </a:tcPr>
                </a:tc>
                <a:extLst>
                  <a:ext uri="{0D108BD9-81ED-4DB2-BD59-A6C34878D82A}">
                    <a16:rowId xmlns:a16="http://schemas.microsoft.com/office/drawing/2014/main" val="600618471"/>
                  </a:ext>
                </a:extLst>
              </a:tr>
              <a:tr h="370840">
                <a:tc>
                  <a:txBody>
                    <a:bodyPr/>
                    <a:lstStyle/>
                    <a:p>
                      <a:r>
                        <a:rPr lang="en-GB" dirty="0"/>
                        <a:t>IAS19 &amp; FRS102 reporting</a:t>
                      </a:r>
                    </a:p>
                  </a:txBody>
                  <a:tcPr/>
                </a:tc>
                <a:extLst>
                  <a:ext uri="{0D108BD9-81ED-4DB2-BD59-A6C34878D82A}">
                    <a16:rowId xmlns:a16="http://schemas.microsoft.com/office/drawing/2014/main" val="3549446570"/>
                  </a:ext>
                </a:extLst>
              </a:tr>
              <a:tr h="370840">
                <a:tc>
                  <a:txBody>
                    <a:bodyPr/>
                    <a:lstStyle/>
                    <a:p>
                      <a:r>
                        <a:rPr lang="en-GB" dirty="0"/>
                        <a:t>Triennial valuation</a:t>
                      </a:r>
                    </a:p>
                  </a:txBody>
                  <a:tcPr/>
                </a:tc>
                <a:extLst>
                  <a:ext uri="{0D108BD9-81ED-4DB2-BD59-A6C34878D82A}">
                    <a16:rowId xmlns:a16="http://schemas.microsoft.com/office/drawing/2014/main" val="2581658494"/>
                  </a:ext>
                </a:extLst>
              </a:tr>
            </a:tbl>
          </a:graphicData>
        </a:graphic>
      </p:graphicFrame>
      <p:graphicFrame>
        <p:nvGraphicFramePr>
          <p:cNvPr id="6" name="Table 5">
            <a:extLst>
              <a:ext uri="{FF2B5EF4-FFF2-40B4-BE49-F238E27FC236}">
                <a16:creationId xmlns:a16="http://schemas.microsoft.com/office/drawing/2014/main" id="{D4E9650E-00CB-4894-0358-D23D63913542}"/>
              </a:ext>
            </a:extLst>
          </p:cNvPr>
          <p:cNvGraphicFramePr>
            <a:graphicFrameLocks/>
          </p:cNvGraphicFramePr>
          <p:nvPr>
            <p:extLst>
              <p:ext uri="{D42A27DB-BD31-4B8C-83A1-F6EECF244321}">
                <p14:modId xmlns:p14="http://schemas.microsoft.com/office/powerpoint/2010/main" val="1998430414"/>
              </p:ext>
            </p:extLst>
          </p:nvPr>
        </p:nvGraphicFramePr>
        <p:xfrm>
          <a:off x="8143870" y="1273812"/>
          <a:ext cx="3686175" cy="2595880"/>
        </p:xfrm>
        <a:graphic>
          <a:graphicData uri="http://schemas.openxmlformats.org/drawingml/2006/table">
            <a:tbl>
              <a:tblPr firstRow="1" bandRow="1">
                <a:tableStyleId>{912C8C85-51F0-491E-9774-3900AFEF0FD7}</a:tableStyleId>
              </a:tblPr>
              <a:tblGrid>
                <a:gridCol w="3686175">
                  <a:extLst>
                    <a:ext uri="{9D8B030D-6E8A-4147-A177-3AD203B41FA5}">
                      <a16:colId xmlns:a16="http://schemas.microsoft.com/office/drawing/2014/main" val="2312304952"/>
                    </a:ext>
                  </a:extLst>
                </a:gridCol>
              </a:tblGrid>
              <a:tr h="370840">
                <a:tc>
                  <a:txBody>
                    <a:bodyPr/>
                    <a:lstStyle/>
                    <a:p>
                      <a:r>
                        <a:rPr lang="en-GB" dirty="0">
                          <a:solidFill>
                            <a:schemeClr val="bg1"/>
                          </a:solidFill>
                        </a:rPr>
                        <a:t>ADMINISTRATION PROCESSES</a:t>
                      </a:r>
                    </a:p>
                  </a:txBody>
                  <a:tcPr>
                    <a:solidFill>
                      <a:srgbClr val="28825A"/>
                    </a:solidFill>
                  </a:tcPr>
                </a:tc>
                <a:extLst>
                  <a:ext uri="{0D108BD9-81ED-4DB2-BD59-A6C34878D82A}">
                    <a16:rowId xmlns:a16="http://schemas.microsoft.com/office/drawing/2014/main" val="600618471"/>
                  </a:ext>
                </a:extLst>
              </a:tr>
              <a:tr h="370840">
                <a:tc>
                  <a:txBody>
                    <a:bodyPr/>
                    <a:lstStyle/>
                    <a:p>
                      <a:r>
                        <a:rPr lang="en-GB" dirty="0"/>
                        <a:t>Death in service</a:t>
                      </a:r>
                    </a:p>
                  </a:txBody>
                  <a:tcPr/>
                </a:tc>
                <a:extLst>
                  <a:ext uri="{0D108BD9-81ED-4DB2-BD59-A6C34878D82A}">
                    <a16:rowId xmlns:a16="http://schemas.microsoft.com/office/drawing/2014/main" val="3549446570"/>
                  </a:ext>
                </a:extLst>
              </a:tr>
              <a:tr h="370840">
                <a:tc>
                  <a:txBody>
                    <a:bodyPr/>
                    <a:lstStyle/>
                    <a:p>
                      <a:r>
                        <a:rPr lang="en-GB" dirty="0"/>
                        <a:t>Forms</a:t>
                      </a:r>
                    </a:p>
                  </a:txBody>
                  <a:tcPr/>
                </a:tc>
                <a:extLst>
                  <a:ext uri="{0D108BD9-81ED-4DB2-BD59-A6C34878D82A}">
                    <a16:rowId xmlns:a16="http://schemas.microsoft.com/office/drawing/2014/main" val="2581658494"/>
                  </a:ext>
                </a:extLst>
              </a:tr>
              <a:tr h="370840">
                <a:tc>
                  <a:txBody>
                    <a:bodyPr/>
                    <a:lstStyle/>
                    <a:p>
                      <a:r>
                        <a:rPr lang="en-GB" dirty="0"/>
                        <a:t>Leavers</a:t>
                      </a:r>
                    </a:p>
                  </a:txBody>
                  <a:tcPr/>
                </a:tc>
                <a:extLst>
                  <a:ext uri="{0D108BD9-81ED-4DB2-BD59-A6C34878D82A}">
                    <a16:rowId xmlns:a16="http://schemas.microsoft.com/office/drawing/2014/main" val="3167289458"/>
                  </a:ext>
                </a:extLst>
              </a:tr>
              <a:tr h="370840">
                <a:tc>
                  <a:txBody>
                    <a:bodyPr/>
                    <a:lstStyle/>
                    <a:p>
                      <a:pPr marL="0" algn="l" defTabSz="914400" rtl="0" eaLnBrk="1" fontAlgn="b" latinLnBrk="0" hangingPunct="1"/>
                      <a:r>
                        <a:rPr lang="en-GB" sz="1800" kern="1200" dirty="0">
                          <a:solidFill>
                            <a:schemeClr val="tx1"/>
                          </a:solidFill>
                          <a:latin typeface="+mn-lt"/>
                          <a:ea typeface="+mn-ea"/>
                          <a:cs typeface="+mn-cs"/>
                        </a:rPr>
                        <a:t>  New starters</a:t>
                      </a:r>
                    </a:p>
                  </a:txBody>
                  <a:tcPr marL="6350" marR="6350" marT="6350" marB="0" anchor="ctr"/>
                </a:tc>
                <a:extLst>
                  <a:ext uri="{0D108BD9-81ED-4DB2-BD59-A6C34878D82A}">
                    <a16:rowId xmlns:a16="http://schemas.microsoft.com/office/drawing/2014/main" val="3374858650"/>
                  </a:ext>
                </a:extLst>
              </a:tr>
              <a:tr h="370840">
                <a:tc>
                  <a:txBody>
                    <a:bodyPr/>
                    <a:lstStyle/>
                    <a:p>
                      <a:r>
                        <a:rPr lang="en-GB" dirty="0"/>
                        <a:t>Opting out</a:t>
                      </a:r>
                    </a:p>
                  </a:txBody>
                  <a:tcPr/>
                </a:tc>
                <a:extLst>
                  <a:ext uri="{0D108BD9-81ED-4DB2-BD59-A6C34878D82A}">
                    <a16:rowId xmlns:a16="http://schemas.microsoft.com/office/drawing/2014/main" val="2690102603"/>
                  </a:ext>
                </a:extLst>
              </a:tr>
              <a:tr h="370840">
                <a:tc>
                  <a:txBody>
                    <a:bodyPr/>
                    <a:lstStyle/>
                    <a:p>
                      <a:r>
                        <a:rPr lang="en-GB" dirty="0"/>
                        <a:t>Redundancy or efficiency cover</a:t>
                      </a:r>
                    </a:p>
                  </a:txBody>
                  <a:tcPr/>
                </a:tc>
                <a:extLst>
                  <a:ext uri="{0D108BD9-81ED-4DB2-BD59-A6C34878D82A}">
                    <a16:rowId xmlns:a16="http://schemas.microsoft.com/office/drawing/2014/main" val="1617034244"/>
                  </a:ext>
                </a:extLst>
              </a:tr>
            </a:tbl>
          </a:graphicData>
        </a:graphic>
      </p:graphicFrame>
      <p:graphicFrame>
        <p:nvGraphicFramePr>
          <p:cNvPr id="7" name="Table 4">
            <a:extLst>
              <a:ext uri="{FF2B5EF4-FFF2-40B4-BE49-F238E27FC236}">
                <a16:creationId xmlns:a16="http://schemas.microsoft.com/office/drawing/2014/main" id="{1597902E-1CB1-66C1-C5C0-21543A2D9F5E}"/>
              </a:ext>
            </a:extLst>
          </p:cNvPr>
          <p:cNvGraphicFramePr>
            <a:graphicFrameLocks/>
          </p:cNvGraphicFramePr>
          <p:nvPr>
            <p:extLst>
              <p:ext uri="{D42A27DB-BD31-4B8C-83A1-F6EECF244321}">
                <p14:modId xmlns:p14="http://schemas.microsoft.com/office/powerpoint/2010/main" val="2037460541"/>
              </p:ext>
            </p:extLst>
          </p:nvPr>
        </p:nvGraphicFramePr>
        <p:xfrm>
          <a:off x="342895" y="3585529"/>
          <a:ext cx="3686175" cy="2225040"/>
        </p:xfrm>
        <a:graphic>
          <a:graphicData uri="http://schemas.openxmlformats.org/drawingml/2006/table">
            <a:tbl>
              <a:tblPr firstRow="1" bandRow="1">
                <a:tableStyleId>{912C8C85-51F0-491E-9774-3900AFEF0FD7}</a:tableStyleId>
              </a:tblPr>
              <a:tblGrid>
                <a:gridCol w="3686175">
                  <a:extLst>
                    <a:ext uri="{9D8B030D-6E8A-4147-A177-3AD203B41FA5}">
                      <a16:colId xmlns:a16="http://schemas.microsoft.com/office/drawing/2014/main" val="2312304952"/>
                    </a:ext>
                  </a:extLst>
                </a:gridCol>
              </a:tblGrid>
              <a:tr h="370840">
                <a:tc>
                  <a:txBody>
                    <a:bodyPr/>
                    <a:lstStyle/>
                    <a:p>
                      <a:r>
                        <a:rPr lang="en-GB" dirty="0">
                          <a:solidFill>
                            <a:schemeClr val="bg1"/>
                          </a:solidFill>
                        </a:rPr>
                        <a:t>CONTRIBUTIONS</a:t>
                      </a:r>
                    </a:p>
                  </a:txBody>
                  <a:tcPr>
                    <a:solidFill>
                      <a:srgbClr val="28825A"/>
                    </a:solidFill>
                  </a:tcPr>
                </a:tc>
                <a:extLst>
                  <a:ext uri="{0D108BD9-81ED-4DB2-BD59-A6C34878D82A}">
                    <a16:rowId xmlns:a16="http://schemas.microsoft.com/office/drawing/2014/main" val="600618471"/>
                  </a:ext>
                </a:extLst>
              </a:tr>
              <a:tr h="370840">
                <a:tc>
                  <a:txBody>
                    <a:bodyPr/>
                    <a:lstStyle/>
                    <a:p>
                      <a:r>
                        <a:rPr lang="en-GB" dirty="0"/>
                        <a:t>50/50 section</a:t>
                      </a:r>
                    </a:p>
                  </a:txBody>
                  <a:tcPr/>
                </a:tc>
                <a:extLst>
                  <a:ext uri="{0D108BD9-81ED-4DB2-BD59-A6C34878D82A}">
                    <a16:rowId xmlns:a16="http://schemas.microsoft.com/office/drawing/2014/main" val="3549446570"/>
                  </a:ext>
                </a:extLst>
              </a:tr>
              <a:tr h="370840">
                <a:tc>
                  <a:txBody>
                    <a:bodyPr/>
                    <a:lstStyle/>
                    <a:p>
                      <a:r>
                        <a:rPr lang="en-GB" dirty="0"/>
                        <a:t>Additional Pension Contributions</a:t>
                      </a:r>
                    </a:p>
                  </a:txBody>
                  <a:tcPr/>
                </a:tc>
                <a:extLst>
                  <a:ext uri="{0D108BD9-81ED-4DB2-BD59-A6C34878D82A}">
                    <a16:rowId xmlns:a16="http://schemas.microsoft.com/office/drawing/2014/main" val="2581658494"/>
                  </a:ext>
                </a:extLst>
              </a:tr>
              <a:tr h="370840">
                <a:tc>
                  <a:txBody>
                    <a:bodyPr/>
                    <a:lstStyle/>
                    <a:p>
                      <a:r>
                        <a:rPr lang="en-GB" dirty="0"/>
                        <a:t>Additional voluntary contributions</a:t>
                      </a:r>
                    </a:p>
                  </a:txBody>
                  <a:tcPr/>
                </a:tc>
                <a:extLst>
                  <a:ext uri="{0D108BD9-81ED-4DB2-BD59-A6C34878D82A}">
                    <a16:rowId xmlns:a16="http://schemas.microsoft.com/office/drawing/2014/main" val="1422460647"/>
                  </a:ext>
                </a:extLst>
              </a:tr>
              <a:tr h="370840">
                <a:tc>
                  <a:txBody>
                    <a:bodyPr/>
                    <a:lstStyle/>
                    <a:p>
                      <a:r>
                        <a:rPr lang="en-GB" dirty="0"/>
                        <a:t>Assumed Pensionable Pay</a:t>
                      </a:r>
                    </a:p>
                  </a:txBody>
                  <a:tcPr/>
                </a:tc>
                <a:extLst>
                  <a:ext uri="{0D108BD9-81ED-4DB2-BD59-A6C34878D82A}">
                    <a16:rowId xmlns:a16="http://schemas.microsoft.com/office/drawing/2014/main" val="1941373296"/>
                  </a:ext>
                </a:extLst>
              </a:tr>
              <a:tr h="370840">
                <a:tc>
                  <a:txBody>
                    <a:bodyPr/>
                    <a:lstStyle/>
                    <a:p>
                      <a:r>
                        <a:rPr lang="en-GB" dirty="0"/>
                        <a:t>Pensionable Pay</a:t>
                      </a:r>
                    </a:p>
                  </a:txBody>
                  <a:tcPr/>
                </a:tc>
                <a:extLst>
                  <a:ext uri="{0D108BD9-81ED-4DB2-BD59-A6C34878D82A}">
                    <a16:rowId xmlns:a16="http://schemas.microsoft.com/office/drawing/2014/main" val="3008948771"/>
                  </a:ext>
                </a:extLst>
              </a:tr>
            </a:tbl>
          </a:graphicData>
        </a:graphic>
      </p:graphicFrame>
      <p:graphicFrame>
        <p:nvGraphicFramePr>
          <p:cNvPr id="8" name="Table 4">
            <a:extLst>
              <a:ext uri="{FF2B5EF4-FFF2-40B4-BE49-F238E27FC236}">
                <a16:creationId xmlns:a16="http://schemas.microsoft.com/office/drawing/2014/main" id="{25F3C521-0932-BC76-A6AE-935B69A9718B}"/>
              </a:ext>
            </a:extLst>
          </p:cNvPr>
          <p:cNvGraphicFramePr>
            <a:graphicFrameLocks/>
          </p:cNvGraphicFramePr>
          <p:nvPr>
            <p:extLst>
              <p:ext uri="{D42A27DB-BD31-4B8C-83A1-F6EECF244321}">
                <p14:modId xmlns:p14="http://schemas.microsoft.com/office/powerpoint/2010/main" val="3470054444"/>
              </p:ext>
            </p:extLst>
          </p:nvPr>
        </p:nvGraphicFramePr>
        <p:xfrm>
          <a:off x="4252911" y="2842579"/>
          <a:ext cx="3686175" cy="2225040"/>
        </p:xfrm>
        <a:graphic>
          <a:graphicData uri="http://schemas.openxmlformats.org/drawingml/2006/table">
            <a:tbl>
              <a:tblPr firstRow="1" bandRow="1">
                <a:tableStyleId>{912C8C85-51F0-491E-9774-3900AFEF0FD7}</a:tableStyleId>
              </a:tblPr>
              <a:tblGrid>
                <a:gridCol w="3686175">
                  <a:extLst>
                    <a:ext uri="{9D8B030D-6E8A-4147-A177-3AD203B41FA5}">
                      <a16:colId xmlns:a16="http://schemas.microsoft.com/office/drawing/2014/main" val="2312304952"/>
                    </a:ext>
                  </a:extLst>
                </a:gridCol>
              </a:tblGrid>
              <a:tr h="370840">
                <a:tc>
                  <a:txBody>
                    <a:bodyPr/>
                    <a:lstStyle/>
                    <a:p>
                      <a:r>
                        <a:rPr lang="en-GB" dirty="0">
                          <a:solidFill>
                            <a:schemeClr val="bg1"/>
                          </a:solidFill>
                        </a:rPr>
                        <a:t>EMPLOYER RESPONSIBILITIES</a:t>
                      </a:r>
                    </a:p>
                  </a:txBody>
                  <a:tcPr>
                    <a:solidFill>
                      <a:srgbClr val="28825A"/>
                    </a:solidFill>
                  </a:tcPr>
                </a:tc>
                <a:extLst>
                  <a:ext uri="{0D108BD9-81ED-4DB2-BD59-A6C34878D82A}">
                    <a16:rowId xmlns:a16="http://schemas.microsoft.com/office/drawing/2014/main" val="600618471"/>
                  </a:ext>
                </a:extLst>
              </a:tr>
              <a:tr h="370840">
                <a:tc>
                  <a:txBody>
                    <a:bodyPr/>
                    <a:lstStyle/>
                    <a:p>
                      <a:r>
                        <a:rPr lang="en-GB" dirty="0"/>
                        <a:t>Annual Benefit Statements</a:t>
                      </a:r>
                    </a:p>
                  </a:txBody>
                  <a:tcPr/>
                </a:tc>
                <a:extLst>
                  <a:ext uri="{0D108BD9-81ED-4DB2-BD59-A6C34878D82A}">
                    <a16:rowId xmlns:a16="http://schemas.microsoft.com/office/drawing/2014/main" val="3549446570"/>
                  </a:ext>
                </a:extLst>
              </a:tr>
              <a:tr h="370840">
                <a:tc>
                  <a:txBody>
                    <a:bodyPr/>
                    <a:lstStyle/>
                    <a:p>
                      <a:r>
                        <a:rPr lang="en-GB" dirty="0"/>
                        <a:t>Auto enrolment</a:t>
                      </a:r>
                    </a:p>
                  </a:txBody>
                  <a:tcPr/>
                </a:tc>
                <a:extLst>
                  <a:ext uri="{0D108BD9-81ED-4DB2-BD59-A6C34878D82A}">
                    <a16:rowId xmlns:a16="http://schemas.microsoft.com/office/drawing/2014/main" val="2581658494"/>
                  </a:ext>
                </a:extLst>
              </a:tr>
              <a:tr h="370840">
                <a:tc>
                  <a:txBody>
                    <a:bodyPr/>
                    <a:lstStyle/>
                    <a:p>
                      <a:r>
                        <a:rPr lang="en-GB" dirty="0"/>
                        <a:t>Discretions</a:t>
                      </a:r>
                    </a:p>
                  </a:txBody>
                  <a:tcPr/>
                </a:tc>
                <a:extLst>
                  <a:ext uri="{0D108BD9-81ED-4DB2-BD59-A6C34878D82A}">
                    <a16:rowId xmlns:a16="http://schemas.microsoft.com/office/drawing/2014/main" val="1422460647"/>
                  </a:ext>
                </a:extLst>
              </a:tr>
              <a:tr h="370840">
                <a:tc>
                  <a:txBody>
                    <a:bodyPr/>
                    <a:lstStyle/>
                    <a:p>
                      <a:r>
                        <a:rPr lang="en-GB" dirty="0"/>
                        <a:t>Employer responsibilities - summary</a:t>
                      </a:r>
                    </a:p>
                  </a:txBody>
                  <a:tcPr/>
                </a:tc>
                <a:extLst>
                  <a:ext uri="{0D108BD9-81ED-4DB2-BD59-A6C34878D82A}">
                    <a16:rowId xmlns:a16="http://schemas.microsoft.com/office/drawing/2014/main" val="1941373296"/>
                  </a:ext>
                </a:extLst>
              </a:tr>
              <a:tr h="370840">
                <a:tc>
                  <a:txBody>
                    <a:bodyPr/>
                    <a:lstStyle/>
                    <a:p>
                      <a:r>
                        <a:rPr lang="en-GB" dirty="0" err="1"/>
                        <a:t>i</a:t>
                      </a:r>
                      <a:r>
                        <a:rPr lang="en-GB" dirty="0"/>
                        <a:t>-Connect</a:t>
                      </a:r>
                    </a:p>
                  </a:txBody>
                  <a:tcPr/>
                </a:tc>
                <a:extLst>
                  <a:ext uri="{0D108BD9-81ED-4DB2-BD59-A6C34878D82A}">
                    <a16:rowId xmlns:a16="http://schemas.microsoft.com/office/drawing/2014/main" val="3008948771"/>
                  </a:ext>
                </a:extLst>
              </a:tr>
            </a:tbl>
          </a:graphicData>
        </a:graphic>
      </p:graphicFrame>
      <p:graphicFrame>
        <p:nvGraphicFramePr>
          <p:cNvPr id="9" name="Table 4">
            <a:extLst>
              <a:ext uri="{FF2B5EF4-FFF2-40B4-BE49-F238E27FC236}">
                <a16:creationId xmlns:a16="http://schemas.microsoft.com/office/drawing/2014/main" id="{622680D7-64D4-9104-DB6F-4207D6FD1FD3}"/>
              </a:ext>
            </a:extLst>
          </p:cNvPr>
          <p:cNvGraphicFramePr>
            <a:graphicFrameLocks/>
          </p:cNvGraphicFramePr>
          <p:nvPr>
            <p:extLst>
              <p:ext uri="{D42A27DB-BD31-4B8C-83A1-F6EECF244321}">
                <p14:modId xmlns:p14="http://schemas.microsoft.com/office/powerpoint/2010/main" val="3430368649"/>
              </p:ext>
            </p:extLst>
          </p:nvPr>
        </p:nvGraphicFramePr>
        <p:xfrm>
          <a:off x="8143869" y="4117024"/>
          <a:ext cx="3686175" cy="2225040"/>
        </p:xfrm>
        <a:graphic>
          <a:graphicData uri="http://schemas.openxmlformats.org/drawingml/2006/table">
            <a:tbl>
              <a:tblPr firstRow="1" bandRow="1">
                <a:tableStyleId>{912C8C85-51F0-491E-9774-3900AFEF0FD7}</a:tableStyleId>
              </a:tblPr>
              <a:tblGrid>
                <a:gridCol w="3686175">
                  <a:extLst>
                    <a:ext uri="{9D8B030D-6E8A-4147-A177-3AD203B41FA5}">
                      <a16:colId xmlns:a16="http://schemas.microsoft.com/office/drawing/2014/main" val="2312304952"/>
                    </a:ext>
                  </a:extLst>
                </a:gridCol>
              </a:tblGrid>
              <a:tr h="370840">
                <a:tc>
                  <a:txBody>
                    <a:bodyPr/>
                    <a:lstStyle/>
                    <a:p>
                      <a:r>
                        <a:rPr lang="en-GB" dirty="0">
                          <a:solidFill>
                            <a:schemeClr val="bg1"/>
                          </a:solidFill>
                        </a:rPr>
                        <a:t>RETIREMENT</a:t>
                      </a:r>
                    </a:p>
                  </a:txBody>
                  <a:tcPr>
                    <a:solidFill>
                      <a:srgbClr val="28825A"/>
                    </a:solidFill>
                  </a:tcPr>
                </a:tc>
                <a:extLst>
                  <a:ext uri="{0D108BD9-81ED-4DB2-BD59-A6C34878D82A}">
                    <a16:rowId xmlns:a16="http://schemas.microsoft.com/office/drawing/2014/main" val="600618471"/>
                  </a:ext>
                </a:extLst>
              </a:tr>
              <a:tr h="370840">
                <a:tc>
                  <a:txBody>
                    <a:bodyPr/>
                    <a:lstStyle/>
                    <a:p>
                      <a:r>
                        <a:rPr lang="en-GB" dirty="0"/>
                        <a:t>Early Retirement</a:t>
                      </a:r>
                    </a:p>
                  </a:txBody>
                  <a:tcPr/>
                </a:tc>
                <a:extLst>
                  <a:ext uri="{0D108BD9-81ED-4DB2-BD59-A6C34878D82A}">
                    <a16:rowId xmlns:a16="http://schemas.microsoft.com/office/drawing/2014/main" val="3549446570"/>
                  </a:ext>
                </a:extLst>
              </a:tr>
              <a:tr h="370840">
                <a:tc>
                  <a:txBody>
                    <a:bodyPr/>
                    <a:lstStyle/>
                    <a:p>
                      <a:r>
                        <a:rPr lang="en-GB" dirty="0"/>
                        <a:t>Flexible Retirement</a:t>
                      </a:r>
                    </a:p>
                  </a:txBody>
                  <a:tcPr/>
                </a:tc>
                <a:extLst>
                  <a:ext uri="{0D108BD9-81ED-4DB2-BD59-A6C34878D82A}">
                    <a16:rowId xmlns:a16="http://schemas.microsoft.com/office/drawing/2014/main" val="2581658494"/>
                  </a:ext>
                </a:extLst>
              </a:tr>
              <a:tr h="370840">
                <a:tc>
                  <a:txBody>
                    <a:bodyPr/>
                    <a:lstStyle/>
                    <a:p>
                      <a:r>
                        <a:rPr lang="en-GB" dirty="0"/>
                        <a:t>Ill health retirement</a:t>
                      </a:r>
                    </a:p>
                  </a:txBody>
                  <a:tcPr/>
                </a:tc>
                <a:extLst>
                  <a:ext uri="{0D108BD9-81ED-4DB2-BD59-A6C34878D82A}">
                    <a16:rowId xmlns:a16="http://schemas.microsoft.com/office/drawing/2014/main" val="1422460647"/>
                  </a:ext>
                </a:extLst>
              </a:tr>
              <a:tr h="370840">
                <a:tc>
                  <a:txBody>
                    <a:bodyPr/>
                    <a:lstStyle/>
                    <a:p>
                      <a:r>
                        <a:rPr lang="en-GB" dirty="0"/>
                        <a:t>Late retirement</a:t>
                      </a:r>
                    </a:p>
                  </a:txBody>
                  <a:tcPr/>
                </a:tc>
                <a:extLst>
                  <a:ext uri="{0D108BD9-81ED-4DB2-BD59-A6C34878D82A}">
                    <a16:rowId xmlns:a16="http://schemas.microsoft.com/office/drawing/2014/main" val="1941373296"/>
                  </a:ext>
                </a:extLst>
              </a:tr>
              <a:tr h="370840">
                <a:tc>
                  <a:txBody>
                    <a:bodyPr/>
                    <a:lstStyle/>
                    <a:p>
                      <a:r>
                        <a:rPr lang="en-GB" dirty="0"/>
                        <a:t>Normal retirement</a:t>
                      </a:r>
                    </a:p>
                  </a:txBody>
                  <a:tcPr/>
                </a:tc>
                <a:extLst>
                  <a:ext uri="{0D108BD9-81ED-4DB2-BD59-A6C34878D82A}">
                    <a16:rowId xmlns:a16="http://schemas.microsoft.com/office/drawing/2014/main" val="3008948771"/>
                  </a:ext>
                </a:extLst>
              </a:tr>
            </a:tbl>
          </a:graphicData>
        </a:graphic>
      </p:graphicFrame>
    </p:spTree>
    <p:extLst>
      <p:ext uri="{BB962C8B-B14F-4D97-AF65-F5344CB8AC3E}">
        <p14:creationId xmlns:p14="http://schemas.microsoft.com/office/powerpoint/2010/main" val="269292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829A-645E-EE95-3489-679AD087FD98}"/>
              </a:ext>
            </a:extLst>
          </p:cNvPr>
          <p:cNvSpPr>
            <a:spLocks noGrp="1"/>
          </p:cNvSpPr>
          <p:nvPr>
            <p:ph type="title"/>
          </p:nvPr>
        </p:nvSpPr>
        <p:spPr>
          <a:xfrm>
            <a:off x="676275" y="241300"/>
            <a:ext cx="10515600" cy="894715"/>
          </a:xfrm>
        </p:spPr>
        <p:txBody>
          <a:bodyPr/>
          <a:lstStyle/>
          <a:p>
            <a:r>
              <a:rPr lang="en-GB" b="1" dirty="0"/>
              <a:t>How do the toolkit documents look?  </a:t>
            </a:r>
          </a:p>
        </p:txBody>
      </p:sp>
      <p:pic>
        <p:nvPicPr>
          <p:cNvPr id="7" name="Picture 6">
            <a:extLst>
              <a:ext uri="{FF2B5EF4-FFF2-40B4-BE49-F238E27FC236}">
                <a16:creationId xmlns:a16="http://schemas.microsoft.com/office/drawing/2014/main" id="{482A1456-56E2-A61B-F505-7D87AA8372D7}"/>
              </a:ext>
            </a:extLst>
          </p:cNvPr>
          <p:cNvPicPr>
            <a:picLocks noChangeAspect="1"/>
          </p:cNvPicPr>
          <p:nvPr/>
        </p:nvPicPr>
        <p:blipFill>
          <a:blip r:embed="rId3"/>
          <a:stretch>
            <a:fillRect/>
          </a:stretch>
        </p:blipFill>
        <p:spPr>
          <a:xfrm>
            <a:off x="355110" y="1467275"/>
            <a:ext cx="2856643" cy="4068000"/>
          </a:xfrm>
          <a:prstGeom prst="rect">
            <a:avLst/>
          </a:prstGeom>
        </p:spPr>
      </p:pic>
      <p:pic>
        <p:nvPicPr>
          <p:cNvPr id="9" name="Picture 8">
            <a:extLst>
              <a:ext uri="{FF2B5EF4-FFF2-40B4-BE49-F238E27FC236}">
                <a16:creationId xmlns:a16="http://schemas.microsoft.com/office/drawing/2014/main" id="{2C18EF74-EC9B-8B73-99E5-235DFC9A4EAD}"/>
              </a:ext>
            </a:extLst>
          </p:cNvPr>
          <p:cNvPicPr>
            <a:picLocks noChangeAspect="1"/>
          </p:cNvPicPr>
          <p:nvPr/>
        </p:nvPicPr>
        <p:blipFill>
          <a:blip r:embed="rId4"/>
          <a:stretch>
            <a:fillRect/>
          </a:stretch>
        </p:blipFill>
        <p:spPr>
          <a:xfrm>
            <a:off x="3003364" y="1467275"/>
            <a:ext cx="2860878" cy="4068000"/>
          </a:xfrm>
          <a:prstGeom prst="rect">
            <a:avLst/>
          </a:prstGeom>
        </p:spPr>
      </p:pic>
      <p:pic>
        <p:nvPicPr>
          <p:cNvPr id="11" name="Picture 10">
            <a:extLst>
              <a:ext uri="{FF2B5EF4-FFF2-40B4-BE49-F238E27FC236}">
                <a16:creationId xmlns:a16="http://schemas.microsoft.com/office/drawing/2014/main" id="{2287FDBD-EAC1-022E-7DFF-CAB89C95D71C}"/>
              </a:ext>
            </a:extLst>
          </p:cNvPr>
          <p:cNvPicPr>
            <a:picLocks noChangeAspect="1"/>
          </p:cNvPicPr>
          <p:nvPr/>
        </p:nvPicPr>
        <p:blipFill>
          <a:blip r:embed="rId5"/>
          <a:stretch>
            <a:fillRect/>
          </a:stretch>
        </p:blipFill>
        <p:spPr>
          <a:xfrm>
            <a:off x="5757923" y="1467275"/>
            <a:ext cx="2861095" cy="4068000"/>
          </a:xfrm>
          <a:prstGeom prst="rect">
            <a:avLst/>
          </a:prstGeom>
        </p:spPr>
      </p:pic>
      <p:pic>
        <p:nvPicPr>
          <p:cNvPr id="17" name="Picture 16">
            <a:extLst>
              <a:ext uri="{FF2B5EF4-FFF2-40B4-BE49-F238E27FC236}">
                <a16:creationId xmlns:a16="http://schemas.microsoft.com/office/drawing/2014/main" id="{B5D178E6-47D3-4272-D15E-8AD10C375501}"/>
              </a:ext>
            </a:extLst>
          </p:cNvPr>
          <p:cNvPicPr>
            <a:picLocks noChangeAspect="1"/>
          </p:cNvPicPr>
          <p:nvPr/>
        </p:nvPicPr>
        <p:blipFill>
          <a:blip r:embed="rId6"/>
          <a:stretch>
            <a:fillRect/>
          </a:stretch>
        </p:blipFill>
        <p:spPr>
          <a:xfrm>
            <a:off x="8443654" y="1467275"/>
            <a:ext cx="2910146" cy="4068000"/>
          </a:xfrm>
          <a:prstGeom prst="rect">
            <a:avLst/>
          </a:prstGeom>
        </p:spPr>
      </p:pic>
      <p:sp>
        <p:nvSpPr>
          <p:cNvPr id="18" name="TextBox 17">
            <a:extLst>
              <a:ext uri="{FF2B5EF4-FFF2-40B4-BE49-F238E27FC236}">
                <a16:creationId xmlns:a16="http://schemas.microsoft.com/office/drawing/2014/main" id="{CC9A72F2-3721-9E6C-D671-F6DB75D4BE5A}"/>
              </a:ext>
            </a:extLst>
          </p:cNvPr>
          <p:cNvSpPr txBox="1"/>
          <p:nvPr/>
        </p:nvSpPr>
        <p:spPr>
          <a:xfrm>
            <a:off x="7277100" y="6031210"/>
            <a:ext cx="4391025" cy="461665"/>
          </a:xfrm>
          <a:prstGeom prst="rect">
            <a:avLst/>
          </a:prstGeom>
          <a:noFill/>
          <a:ln>
            <a:solidFill>
              <a:schemeClr val="bg1"/>
            </a:solidFill>
          </a:ln>
        </p:spPr>
        <p:txBody>
          <a:bodyPr wrap="square" rtlCol="0">
            <a:spAutoFit/>
          </a:bodyPr>
          <a:lstStyle/>
          <a:p>
            <a:r>
              <a:rPr lang="en-GB" sz="2400" dirty="0">
                <a:latin typeface="Gill Sans MT" panose="020B0502020104020203" pitchFamily="34" charset="0"/>
              </a:rPr>
              <a:t>PDFs can be downloaded, printed</a:t>
            </a:r>
          </a:p>
        </p:txBody>
      </p:sp>
    </p:spTree>
    <p:extLst>
      <p:ext uri="{BB962C8B-B14F-4D97-AF65-F5344CB8AC3E}">
        <p14:creationId xmlns:p14="http://schemas.microsoft.com/office/powerpoint/2010/main" val="283822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1284438" y="246775"/>
            <a:ext cx="10515600" cy="894715"/>
          </a:xfrm>
        </p:spPr>
        <p:txBody>
          <a:bodyPr/>
          <a:lstStyle/>
          <a:p>
            <a:r>
              <a:rPr lang="en-GB" b="1" dirty="0"/>
              <a:t>Where is it?</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4690699" y="6444773"/>
            <a:ext cx="8502868" cy="826453"/>
          </a:xfrm>
        </p:spPr>
        <p:txBody>
          <a:bodyPr>
            <a:normAutofit/>
          </a:bodyPr>
          <a:lstStyle/>
          <a:p>
            <a:pPr marL="0" indent="0">
              <a:buNone/>
            </a:pPr>
            <a:r>
              <a:rPr lang="en-GB" sz="2400" dirty="0">
                <a:hlinkClick r:id="rId3"/>
              </a:rPr>
              <a:t>www.eastsussex.gov.uk/about-the-scheme/employer-toolkit </a:t>
            </a:r>
            <a:endParaRPr lang="en-GB" sz="2400" dirty="0"/>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FDC727D2-13C2-BE48-5CCE-379330E4C447}"/>
              </a:ext>
            </a:extLst>
          </p:cNvPr>
          <p:cNvPicPr>
            <a:picLocks noChangeAspect="1"/>
          </p:cNvPicPr>
          <p:nvPr/>
        </p:nvPicPr>
        <p:blipFill>
          <a:blip r:embed="rId4"/>
          <a:stretch>
            <a:fillRect/>
          </a:stretch>
        </p:blipFill>
        <p:spPr>
          <a:xfrm>
            <a:off x="804000" y="1463524"/>
            <a:ext cx="5292000" cy="4609399"/>
          </a:xfrm>
          <a:prstGeom prst="rect">
            <a:avLst/>
          </a:prstGeom>
        </p:spPr>
      </p:pic>
      <p:pic>
        <p:nvPicPr>
          <p:cNvPr id="8" name="Picture 7">
            <a:extLst>
              <a:ext uri="{FF2B5EF4-FFF2-40B4-BE49-F238E27FC236}">
                <a16:creationId xmlns:a16="http://schemas.microsoft.com/office/drawing/2014/main" id="{C7795C87-21BF-336E-9976-1C33EC2EC4FB}"/>
              </a:ext>
            </a:extLst>
          </p:cNvPr>
          <p:cNvPicPr>
            <a:picLocks noChangeAspect="1"/>
          </p:cNvPicPr>
          <p:nvPr/>
        </p:nvPicPr>
        <p:blipFill>
          <a:blip r:embed="rId5"/>
          <a:stretch>
            <a:fillRect/>
          </a:stretch>
        </p:blipFill>
        <p:spPr>
          <a:xfrm>
            <a:off x="6792765" y="156982"/>
            <a:ext cx="5184000" cy="6287791"/>
          </a:xfrm>
          <a:prstGeom prst="rect">
            <a:avLst/>
          </a:prstGeom>
        </p:spPr>
      </p:pic>
    </p:spTree>
    <p:extLst>
      <p:ext uri="{BB962C8B-B14F-4D97-AF65-F5344CB8AC3E}">
        <p14:creationId xmlns:p14="http://schemas.microsoft.com/office/powerpoint/2010/main" val="411095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8D8B-EDEA-FC32-3E5B-F9F29FE8C7ED}"/>
              </a:ext>
            </a:extLst>
          </p:cNvPr>
          <p:cNvSpPr>
            <a:spLocks noGrp="1"/>
          </p:cNvSpPr>
          <p:nvPr>
            <p:ph type="title"/>
          </p:nvPr>
        </p:nvSpPr>
        <p:spPr>
          <a:xfrm>
            <a:off x="200406" y="60875"/>
            <a:ext cx="4438650" cy="1028719"/>
          </a:xfrm>
        </p:spPr>
        <p:txBody>
          <a:bodyPr vert="horz" lIns="91440" tIns="45720" rIns="91440" bIns="45720" rtlCol="0" anchor="ctr">
            <a:normAutofit/>
          </a:bodyPr>
          <a:lstStyle/>
          <a:p>
            <a:r>
              <a:rPr lang="en-US" b="1" kern="1200" dirty="0"/>
              <a:t>Looking ahead</a:t>
            </a:r>
          </a:p>
        </p:txBody>
      </p:sp>
      <p:sp>
        <p:nvSpPr>
          <p:cNvPr id="3" name="Content Placeholder 2">
            <a:extLst>
              <a:ext uri="{FF2B5EF4-FFF2-40B4-BE49-F238E27FC236}">
                <a16:creationId xmlns:a16="http://schemas.microsoft.com/office/drawing/2014/main" id="{4C201EC6-6B66-D842-8CDE-7AF7ADF14EE5}"/>
              </a:ext>
            </a:extLst>
          </p:cNvPr>
          <p:cNvSpPr>
            <a:spLocks noGrp="1"/>
          </p:cNvSpPr>
          <p:nvPr>
            <p:ph idx="1"/>
          </p:nvPr>
        </p:nvSpPr>
        <p:spPr>
          <a:xfrm>
            <a:off x="200406" y="994344"/>
            <a:ext cx="4082415" cy="5387406"/>
          </a:xfrm>
        </p:spPr>
        <p:txBody>
          <a:bodyPr vert="horz" lIns="91440" tIns="45720" rIns="91440" bIns="45720" rtlCol="0">
            <a:noAutofit/>
          </a:bodyPr>
          <a:lstStyle/>
          <a:p>
            <a:r>
              <a:rPr lang="en-US" sz="2400" dirty="0">
                <a:solidFill>
                  <a:schemeClr val="tx1"/>
                </a:solidFill>
              </a:rPr>
              <a:t>Focus on electronic communication methods</a:t>
            </a:r>
          </a:p>
          <a:p>
            <a:r>
              <a:rPr lang="en-US" sz="2400" dirty="0">
                <a:solidFill>
                  <a:schemeClr val="tx1"/>
                </a:solidFill>
              </a:rPr>
              <a:t>Enhanced member self-service functionality</a:t>
            </a:r>
          </a:p>
          <a:p>
            <a:r>
              <a:rPr lang="en-US" sz="2400" dirty="0">
                <a:solidFill>
                  <a:schemeClr val="tx1"/>
                </a:solidFill>
              </a:rPr>
              <a:t>Simplification of Annual Benefit Statements</a:t>
            </a:r>
          </a:p>
          <a:p>
            <a:r>
              <a:rPr lang="en-US" sz="2400" dirty="0">
                <a:solidFill>
                  <a:schemeClr val="tx1"/>
                </a:solidFill>
              </a:rPr>
              <a:t>Continued brand application</a:t>
            </a:r>
          </a:p>
          <a:p>
            <a:r>
              <a:rPr lang="en-US" sz="2400" dirty="0">
                <a:solidFill>
                  <a:schemeClr val="tx1"/>
                </a:solidFill>
              </a:rPr>
              <a:t>Improved accessibility across all communication </a:t>
            </a:r>
          </a:p>
          <a:p>
            <a:r>
              <a:rPr lang="en-US" sz="2400" dirty="0">
                <a:solidFill>
                  <a:schemeClr val="tx1"/>
                </a:solidFill>
              </a:rPr>
              <a:t>Simplifying retirement &amp; transfer packs</a:t>
            </a:r>
          </a:p>
          <a:p>
            <a:r>
              <a:rPr lang="en-US" sz="2400" dirty="0">
                <a:solidFill>
                  <a:schemeClr val="tx1"/>
                </a:solidFill>
              </a:rPr>
              <a:t>Expand guides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medium confidence">
            <a:extLst>
              <a:ext uri="{FF2B5EF4-FFF2-40B4-BE49-F238E27FC236}">
                <a16:creationId xmlns:a16="http://schemas.microsoft.com/office/drawing/2014/main" id="{BF517480-9197-13B3-63D9-B127C528E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365756"/>
            <a:ext cx="6019331" cy="4123241"/>
          </a:xfrm>
          <a:prstGeom prst="rect">
            <a:avLst/>
          </a:prstGeom>
          <a:effectLst/>
        </p:spPr>
      </p:pic>
    </p:spTree>
    <p:extLst>
      <p:ext uri="{BB962C8B-B14F-4D97-AF65-F5344CB8AC3E}">
        <p14:creationId xmlns:p14="http://schemas.microsoft.com/office/powerpoint/2010/main" val="339767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26D1-D7A7-3CC9-FE69-896C0987DD2A}"/>
              </a:ext>
            </a:extLst>
          </p:cNvPr>
          <p:cNvSpPr>
            <a:spLocks noGrp="1"/>
          </p:cNvSpPr>
          <p:nvPr>
            <p:ph type="title"/>
          </p:nvPr>
        </p:nvSpPr>
        <p:spPr/>
        <p:txBody>
          <a:bodyPr/>
          <a:lstStyle/>
          <a:p>
            <a:r>
              <a:rPr lang="en-GB" b="1" dirty="0"/>
              <a:t>How can you help us?</a:t>
            </a:r>
          </a:p>
        </p:txBody>
      </p:sp>
      <p:sp>
        <p:nvSpPr>
          <p:cNvPr id="3" name="Content Placeholder 2">
            <a:extLst>
              <a:ext uri="{FF2B5EF4-FFF2-40B4-BE49-F238E27FC236}">
                <a16:creationId xmlns:a16="http://schemas.microsoft.com/office/drawing/2014/main" id="{29E892A0-92E7-3CF0-A468-2D649234C446}"/>
              </a:ext>
            </a:extLst>
          </p:cNvPr>
          <p:cNvSpPr>
            <a:spLocks noGrp="1"/>
          </p:cNvSpPr>
          <p:nvPr>
            <p:ph idx="1"/>
          </p:nvPr>
        </p:nvSpPr>
        <p:spPr/>
        <p:txBody>
          <a:bodyPr>
            <a:normAutofit fontScale="92500" lnSpcReduction="10000"/>
          </a:bodyPr>
          <a:lstStyle/>
          <a:p>
            <a:r>
              <a:rPr lang="en-GB" b="1" dirty="0"/>
              <a:t>Feedback </a:t>
            </a:r>
            <a:r>
              <a:rPr lang="en-GB" dirty="0"/>
              <a:t>– tell is what you want, what are you struggling with, are there certain communications where you need our support</a:t>
            </a:r>
          </a:p>
          <a:p>
            <a:r>
              <a:rPr lang="en-GB" b="1" dirty="0"/>
              <a:t>Contact details </a:t>
            </a:r>
            <a:r>
              <a:rPr lang="en-GB" dirty="0"/>
              <a:t>– provide us with up to date email and home address details on all occasions</a:t>
            </a:r>
          </a:p>
          <a:p>
            <a:r>
              <a:rPr lang="en-GB" b="1" dirty="0"/>
              <a:t>Keep yourself up to date </a:t>
            </a:r>
            <a:r>
              <a:rPr lang="en-GB" dirty="0"/>
              <a:t>– familiarise yourself with the website (particularly the employer page), read newsletters and other important communications from the Fund</a:t>
            </a:r>
          </a:p>
          <a:p>
            <a:r>
              <a:rPr lang="en-GB" b="1" dirty="0"/>
              <a:t>Encourage members </a:t>
            </a:r>
            <a:r>
              <a:rPr lang="en-GB" dirty="0"/>
              <a:t>– to sign up for ‘My Pension’ refer them to the ESPF website, tell them about guides, make sure their contact details are up to date</a:t>
            </a:r>
            <a:endParaRPr lang="en-GB" b="1" dirty="0"/>
          </a:p>
          <a:p>
            <a:r>
              <a:rPr lang="en-GB" b="1" dirty="0"/>
              <a:t>Training </a:t>
            </a:r>
            <a:r>
              <a:rPr lang="en-GB" dirty="0"/>
              <a:t>– let us know if you or your employees required training</a:t>
            </a:r>
            <a:endParaRPr lang="en-GB" b="1" dirty="0"/>
          </a:p>
        </p:txBody>
      </p:sp>
    </p:spTree>
    <p:extLst>
      <p:ext uri="{BB962C8B-B14F-4D97-AF65-F5344CB8AC3E}">
        <p14:creationId xmlns:p14="http://schemas.microsoft.com/office/powerpoint/2010/main" val="338189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0286-08C3-49AD-A72F-209C444493E9}"/>
              </a:ext>
            </a:extLst>
          </p:cNvPr>
          <p:cNvSpPr>
            <a:spLocks noGrp="1"/>
          </p:cNvSpPr>
          <p:nvPr>
            <p:ph type="ctrTitle"/>
          </p:nvPr>
        </p:nvSpPr>
        <p:spPr>
          <a:xfrm>
            <a:off x="1524000" y="912813"/>
            <a:ext cx="9144000" cy="2387600"/>
          </a:xfrm>
        </p:spPr>
        <p:txBody>
          <a:bodyPr/>
          <a:lstStyle/>
          <a:p>
            <a:r>
              <a:rPr lang="en-GB" dirty="0"/>
              <a:t>www.eastsussexpensionfund.org</a:t>
            </a:r>
          </a:p>
        </p:txBody>
      </p:sp>
      <p:sp>
        <p:nvSpPr>
          <p:cNvPr id="3" name="Subtitle 2">
            <a:extLst>
              <a:ext uri="{FF2B5EF4-FFF2-40B4-BE49-F238E27FC236}">
                <a16:creationId xmlns:a16="http://schemas.microsoft.com/office/drawing/2014/main" id="{57D0F810-D418-4A5B-97CF-FD0B2E04614F}"/>
              </a:ext>
            </a:extLst>
          </p:cNvPr>
          <p:cNvSpPr>
            <a:spLocks noGrp="1"/>
          </p:cNvSpPr>
          <p:nvPr>
            <p:ph type="subTitle" idx="1"/>
          </p:nvPr>
        </p:nvSpPr>
        <p:spPr>
          <a:xfrm>
            <a:off x="2466975" y="4489450"/>
            <a:ext cx="9725025" cy="1655762"/>
          </a:xfrm>
        </p:spPr>
        <p:txBody>
          <a:bodyPr/>
          <a:lstStyle/>
          <a:p>
            <a:pPr algn="l"/>
            <a:r>
              <a:rPr lang="en-GB" dirty="0"/>
              <a:t>Communication enquiries: </a:t>
            </a:r>
            <a:r>
              <a:rPr lang="en-GB" b="0" i="0" u="sng" dirty="0">
                <a:effectLst/>
                <a:hlinkClick r:id="rId3">
                  <a:extLst>
                    <a:ext uri="{A12FA001-AC4F-418D-AE19-62706E023703}">
                      <ahyp:hlinkClr xmlns:ahyp="http://schemas.microsoft.com/office/drawing/2018/hyperlinkcolor" val="tx"/>
                    </a:ext>
                  </a:extLst>
                </a:hlinkClick>
              </a:rPr>
              <a:t>paul.linfield@eastsussex.gov.uk</a:t>
            </a:r>
            <a:endParaRPr lang="en-GB" b="0" i="0" u="sng" dirty="0">
              <a:effectLst/>
            </a:endParaRPr>
          </a:p>
          <a:p>
            <a:endParaRPr lang="en-GB" dirty="0"/>
          </a:p>
        </p:txBody>
      </p:sp>
    </p:spTree>
    <p:extLst>
      <p:ext uri="{BB962C8B-B14F-4D97-AF65-F5344CB8AC3E}">
        <p14:creationId xmlns:p14="http://schemas.microsoft.com/office/powerpoint/2010/main" val="19627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9322-2DE3-E5AA-8848-6EF10680713A}"/>
              </a:ext>
            </a:extLst>
          </p:cNvPr>
          <p:cNvSpPr>
            <a:spLocks noGrp="1"/>
          </p:cNvSpPr>
          <p:nvPr>
            <p:ph type="title"/>
          </p:nvPr>
        </p:nvSpPr>
        <p:spPr>
          <a:xfrm>
            <a:off x="657225" y="359242"/>
            <a:ext cx="10515600" cy="894715"/>
          </a:xfrm>
        </p:spPr>
        <p:txBody>
          <a:bodyPr>
            <a:normAutofit/>
          </a:bodyPr>
          <a:lstStyle/>
          <a:p>
            <a:r>
              <a:rPr lang="en-GB" sz="3600" b="1" dirty="0"/>
              <a:t>Communication objectives</a:t>
            </a:r>
          </a:p>
        </p:txBody>
      </p:sp>
      <p:sp>
        <p:nvSpPr>
          <p:cNvPr id="3" name="Content Placeholder 2">
            <a:extLst>
              <a:ext uri="{FF2B5EF4-FFF2-40B4-BE49-F238E27FC236}">
                <a16:creationId xmlns:a16="http://schemas.microsoft.com/office/drawing/2014/main" id="{34116CE1-5E5E-A098-2F0E-FBB3D1E67A66}"/>
              </a:ext>
            </a:extLst>
          </p:cNvPr>
          <p:cNvSpPr>
            <a:spLocks noGrp="1"/>
          </p:cNvSpPr>
          <p:nvPr>
            <p:ph idx="1"/>
          </p:nvPr>
        </p:nvSpPr>
        <p:spPr>
          <a:xfrm>
            <a:off x="657225" y="1259840"/>
            <a:ext cx="7753350" cy="5083809"/>
          </a:xfrm>
        </p:spPr>
        <p:txBody>
          <a:bodyPr>
            <a:normAutofit fontScale="92500" lnSpcReduction="10000"/>
          </a:bodyPr>
          <a:lstStyle/>
          <a:p>
            <a:r>
              <a:rPr lang="en-GB" sz="2400" dirty="0"/>
              <a:t>Develop communication which is relevant and engaging and is also clear and easy to navigate.</a:t>
            </a:r>
          </a:p>
          <a:p>
            <a:r>
              <a:rPr lang="en-GB" sz="2400" dirty="0"/>
              <a:t>Make the best use of technology where appropriate, to provide quicker and more efficient communications for the Fund's stakeholders.</a:t>
            </a:r>
          </a:p>
          <a:p>
            <a:r>
              <a:rPr lang="en-GB" sz="2400" dirty="0"/>
              <a:t>Provide communication methods that are accessible to all.</a:t>
            </a:r>
          </a:p>
          <a:p>
            <a:r>
              <a:rPr lang="en-GB" sz="2400" dirty="0"/>
              <a:t>Communicate using plain English in a clear, concise manner</a:t>
            </a:r>
          </a:p>
          <a:p>
            <a:r>
              <a:rPr lang="en-GB" sz="2400" dirty="0"/>
              <a:t>To regularly evaluate the effectiveness of communications with key stakeholders with a primary focus on scheme members and employers and shape future communications appropriately. </a:t>
            </a:r>
          </a:p>
          <a:p>
            <a:r>
              <a:rPr lang="en-GB" sz="2400" dirty="0"/>
              <a:t>To ensure members understand the valuable package of benefits available through the LGPS, are kept up to date with any changes in scheme benefits, can access scheme information and have an awareness of the overall investment strategy and performance of the Fund.</a:t>
            </a:r>
          </a:p>
        </p:txBody>
      </p:sp>
      <p:sp>
        <p:nvSpPr>
          <p:cNvPr id="4" name="TextBox 3">
            <a:extLst>
              <a:ext uri="{FF2B5EF4-FFF2-40B4-BE49-F238E27FC236}">
                <a16:creationId xmlns:a16="http://schemas.microsoft.com/office/drawing/2014/main" id="{6CDB5183-988C-D4CE-5749-10F9A19C1AC4}"/>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6" name="Picture 5">
            <a:extLst>
              <a:ext uri="{FF2B5EF4-FFF2-40B4-BE49-F238E27FC236}">
                <a16:creationId xmlns:a16="http://schemas.microsoft.com/office/drawing/2014/main" id="{A67FD8F0-C5B8-CAA4-D3EC-12C417A6956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542223" y="2336945"/>
            <a:ext cx="3276165" cy="2184110"/>
          </a:xfrm>
          <a:prstGeom prst="rect">
            <a:avLst/>
          </a:prstGeom>
          <a:ln w="25400">
            <a:solidFill>
              <a:srgbClr val="28825A"/>
            </a:solidFill>
          </a:ln>
        </p:spPr>
      </p:pic>
    </p:spTree>
    <p:extLst>
      <p:ext uri="{BB962C8B-B14F-4D97-AF65-F5344CB8AC3E}">
        <p14:creationId xmlns:p14="http://schemas.microsoft.com/office/powerpoint/2010/main" val="270852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A9A8-6658-0C17-01DD-91673C10C8F4}"/>
              </a:ext>
            </a:extLst>
          </p:cNvPr>
          <p:cNvSpPr>
            <a:spLocks noGrp="1"/>
          </p:cNvSpPr>
          <p:nvPr>
            <p:ph type="title"/>
          </p:nvPr>
        </p:nvSpPr>
        <p:spPr>
          <a:xfrm>
            <a:off x="838200" y="365125"/>
            <a:ext cx="10953750" cy="894715"/>
          </a:xfrm>
        </p:spPr>
        <p:txBody>
          <a:bodyPr>
            <a:normAutofit/>
          </a:bodyPr>
          <a:lstStyle/>
          <a:p>
            <a:r>
              <a:rPr lang="en-GB" sz="3600" b="1" dirty="0"/>
              <a:t>Key communication messages for employers</a:t>
            </a:r>
          </a:p>
        </p:txBody>
      </p:sp>
      <p:sp>
        <p:nvSpPr>
          <p:cNvPr id="3" name="Content Placeholder 2">
            <a:extLst>
              <a:ext uri="{FF2B5EF4-FFF2-40B4-BE49-F238E27FC236}">
                <a16:creationId xmlns:a16="http://schemas.microsoft.com/office/drawing/2014/main" id="{5C086BF2-6C29-CF44-3953-29594E6F4D48}"/>
              </a:ext>
            </a:extLst>
          </p:cNvPr>
          <p:cNvSpPr>
            <a:spLocks noGrp="1"/>
          </p:cNvSpPr>
          <p:nvPr>
            <p:ph idx="1"/>
          </p:nvPr>
        </p:nvSpPr>
        <p:spPr>
          <a:xfrm>
            <a:off x="838200" y="1424960"/>
            <a:ext cx="5153025" cy="4931410"/>
          </a:xfrm>
        </p:spPr>
        <p:txBody>
          <a:bodyPr>
            <a:normAutofit/>
          </a:bodyPr>
          <a:lstStyle/>
          <a:p>
            <a:r>
              <a:rPr lang="en-GB" sz="2400" dirty="0"/>
              <a:t>The LGPS is a valuable benefit for members and you need to help educate them to understand this</a:t>
            </a:r>
          </a:p>
          <a:p>
            <a:r>
              <a:rPr lang="en-GB" sz="2400" dirty="0"/>
              <a:t>You need to understand how the Scheme works and the effect of any changes that occur </a:t>
            </a:r>
          </a:p>
          <a:p>
            <a:r>
              <a:rPr lang="en-GB" sz="2400" dirty="0"/>
              <a:t>You have a responsibility to provide the Fund with information about any changes to scheme member circumstances and data in respect of your employees</a:t>
            </a:r>
          </a:p>
          <a:p>
            <a:r>
              <a:rPr lang="en-GB" sz="2400" dirty="0"/>
              <a:t>You must comply with your LGPS employer responsibilities</a:t>
            </a:r>
          </a:p>
        </p:txBody>
      </p:sp>
      <p:sp>
        <p:nvSpPr>
          <p:cNvPr id="5" name="TextBox 4">
            <a:extLst>
              <a:ext uri="{FF2B5EF4-FFF2-40B4-BE49-F238E27FC236}">
                <a16:creationId xmlns:a16="http://schemas.microsoft.com/office/drawing/2014/main" id="{CD8274BE-D978-B055-9AF5-2511CF6FCAFB}"/>
              </a:ext>
            </a:extLst>
          </p:cNvPr>
          <p:cNvSpPr txBox="1"/>
          <p:nvPr/>
        </p:nvSpPr>
        <p:spPr>
          <a:xfrm>
            <a:off x="6486524" y="1424960"/>
            <a:ext cx="5514975" cy="2677656"/>
          </a:xfrm>
          <a:prstGeom prst="rect">
            <a:avLst/>
          </a:prstGeom>
          <a:solidFill>
            <a:srgbClr val="28825A"/>
          </a:solidFill>
        </p:spPr>
        <p:txBody>
          <a:bodyPr wrap="square">
            <a:spAutoFit/>
          </a:bodyPr>
          <a:lstStyle/>
          <a:p>
            <a:r>
              <a:rPr lang="en-GB" sz="2400" b="1" dirty="0">
                <a:solidFill>
                  <a:schemeClr val="bg1"/>
                </a:solidFill>
              </a:rPr>
              <a:t>To assist scheme employers participating in the LGPS, </a:t>
            </a:r>
            <a:r>
              <a:rPr lang="en-GB" sz="2400" b="1" dirty="0">
                <a:solidFill>
                  <a:schemeClr val="bg1"/>
                </a:solidFill>
                <a:latin typeface="Gill Sans MT" panose="020B0502020104020203" pitchFamily="34" charset="0"/>
              </a:rPr>
              <a:t>the Fund has a range of communication materials and methods that aims to increase your understanding of pension issues and help you fulfil your responsibilities as scheme employers.</a:t>
            </a:r>
          </a:p>
        </p:txBody>
      </p:sp>
      <p:sp>
        <p:nvSpPr>
          <p:cNvPr id="4" name="TextBox 3">
            <a:extLst>
              <a:ext uri="{FF2B5EF4-FFF2-40B4-BE49-F238E27FC236}">
                <a16:creationId xmlns:a16="http://schemas.microsoft.com/office/drawing/2014/main" id="{17115672-A7D5-417B-F700-343CB4265CD7}"/>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79012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CE36-7CB4-7AEE-493D-6957FC31FB36}"/>
              </a:ext>
            </a:extLst>
          </p:cNvPr>
          <p:cNvSpPr>
            <a:spLocks noGrp="1"/>
          </p:cNvSpPr>
          <p:nvPr>
            <p:ph type="title"/>
          </p:nvPr>
        </p:nvSpPr>
        <p:spPr>
          <a:xfrm rot="5400000">
            <a:off x="7332820" y="4107975"/>
            <a:ext cx="8719505" cy="675005"/>
          </a:xfrm>
        </p:spPr>
        <p:txBody>
          <a:bodyPr>
            <a:noAutofit/>
          </a:bodyPr>
          <a:lstStyle/>
          <a:p>
            <a:r>
              <a:rPr lang="en-GB" sz="4000" b="1" dirty="0"/>
              <a:t>Communication methods</a:t>
            </a:r>
            <a:r>
              <a:rPr lang="en-GB" b="1" dirty="0"/>
              <a:t> </a:t>
            </a:r>
          </a:p>
        </p:txBody>
      </p:sp>
      <p:sp>
        <p:nvSpPr>
          <p:cNvPr id="3" name="Content Placeholder 2">
            <a:extLst>
              <a:ext uri="{FF2B5EF4-FFF2-40B4-BE49-F238E27FC236}">
                <a16:creationId xmlns:a16="http://schemas.microsoft.com/office/drawing/2014/main" id="{8DD793E3-044C-5F79-6C76-5C868B386408}"/>
              </a:ext>
            </a:extLst>
          </p:cNvPr>
          <p:cNvSpPr>
            <a:spLocks noGrp="1"/>
          </p:cNvSpPr>
          <p:nvPr>
            <p:ph idx="1"/>
          </p:nvPr>
        </p:nvSpPr>
        <p:spPr>
          <a:xfrm>
            <a:off x="161925" y="85725"/>
            <a:ext cx="10991850" cy="5905500"/>
          </a:xfrm>
        </p:spPr>
        <p:txBody>
          <a:bodyPr>
            <a:noAutofit/>
          </a:bodyPr>
          <a:lstStyle/>
          <a:p>
            <a:r>
              <a:rPr lang="en-GB" sz="2200" b="1" dirty="0"/>
              <a:t>Administration Strategy </a:t>
            </a:r>
            <a:r>
              <a:rPr lang="en-GB" sz="2200" dirty="0"/>
              <a:t>– details the obligations and responsibilities of both the Fund and the scheme employer to achieve a high-quality service. </a:t>
            </a:r>
          </a:p>
          <a:p>
            <a:r>
              <a:rPr lang="en-GB" sz="2200" b="1" dirty="0"/>
              <a:t>Annual Report and Accounts </a:t>
            </a:r>
            <a:r>
              <a:rPr lang="en-GB" sz="2200" dirty="0"/>
              <a:t>- The audited accounts are published on our website, usually in early December.</a:t>
            </a:r>
          </a:p>
          <a:p>
            <a:r>
              <a:rPr lang="en-GB" sz="2200" b="1" dirty="0"/>
              <a:t>Employer forum </a:t>
            </a:r>
            <a:r>
              <a:rPr lang="en-GB" sz="2200" dirty="0"/>
              <a:t>– provides information and training, investment performance, actuarial insights and current issues impacting the Fund</a:t>
            </a:r>
          </a:p>
          <a:p>
            <a:r>
              <a:rPr lang="en-GB" sz="2200" b="1" dirty="0"/>
              <a:t>Employer newsletter </a:t>
            </a:r>
            <a:r>
              <a:rPr lang="en-GB" sz="2200" dirty="0"/>
              <a:t>– covers topical issues, technical information, changes to regulations that impact on your duties and responsibilities.</a:t>
            </a:r>
          </a:p>
          <a:p>
            <a:r>
              <a:rPr lang="en-GB" sz="2200" b="1" dirty="0"/>
              <a:t>Funding and investment </a:t>
            </a:r>
            <a:r>
              <a:rPr lang="en-GB" sz="2200" dirty="0"/>
              <a:t>– provide and help employers understand the Funding Strategy Statement and Investment Strategy Statement including Fund performance</a:t>
            </a:r>
          </a:p>
          <a:p>
            <a:r>
              <a:rPr lang="en-GB" sz="2200" b="1" dirty="0"/>
              <a:t>Guides - </a:t>
            </a:r>
            <a:r>
              <a:rPr lang="en-GB" sz="2200" dirty="0"/>
              <a:t>Employer contribution guide, HR guide, outsourcing and admission agreements guide, payroll guide, </a:t>
            </a:r>
            <a:r>
              <a:rPr lang="en-GB" sz="2200" dirty="0" err="1"/>
              <a:t>i</a:t>
            </a:r>
            <a:r>
              <a:rPr lang="en-GB" sz="2200" dirty="0"/>
              <a:t>-Connect and more</a:t>
            </a:r>
          </a:p>
          <a:p>
            <a:r>
              <a:rPr lang="en-GB" sz="2200" b="1" dirty="0"/>
              <a:t>Training</a:t>
            </a:r>
            <a:r>
              <a:rPr lang="en-GB" sz="2200" dirty="0"/>
              <a:t> – The Fund are happy to support both group and individual training sessions for employers or your employees</a:t>
            </a:r>
          </a:p>
          <a:p>
            <a:r>
              <a:rPr lang="en-GB" sz="2200" b="1" dirty="0"/>
              <a:t>Valuation Reports </a:t>
            </a:r>
            <a:r>
              <a:rPr lang="en-GB" sz="2200" dirty="0"/>
              <a:t>– a report issued every three years setting out the estimated assets and liabilities of the Fund as a whole, as well as setting out individual employer contribution rates</a:t>
            </a:r>
          </a:p>
          <a:p>
            <a:r>
              <a:rPr lang="en-GB" sz="2200" b="1" dirty="0"/>
              <a:t>Website</a:t>
            </a:r>
            <a:r>
              <a:rPr lang="en-GB" sz="2200" dirty="0"/>
              <a:t> – A dedicated ESPF website with a specific page to support employers</a:t>
            </a:r>
          </a:p>
        </p:txBody>
      </p:sp>
    </p:spTree>
    <p:extLst>
      <p:ext uri="{BB962C8B-B14F-4D97-AF65-F5344CB8AC3E}">
        <p14:creationId xmlns:p14="http://schemas.microsoft.com/office/powerpoint/2010/main" val="101800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AC72-36E1-4EE5-B80D-5043CC2C6C3E}"/>
              </a:ext>
            </a:extLst>
          </p:cNvPr>
          <p:cNvSpPr>
            <a:spLocks noGrp="1"/>
          </p:cNvSpPr>
          <p:nvPr>
            <p:ph type="title"/>
          </p:nvPr>
        </p:nvSpPr>
        <p:spPr>
          <a:xfrm>
            <a:off x="561975" y="422275"/>
            <a:ext cx="10515600" cy="894715"/>
          </a:xfrm>
        </p:spPr>
        <p:txBody>
          <a:bodyPr/>
          <a:lstStyle/>
          <a:p>
            <a:r>
              <a:rPr lang="en-GB" sz="3600" b="1" dirty="0"/>
              <a:t>Newsletters </a:t>
            </a:r>
            <a:r>
              <a:rPr lang="en-GB" b="1" dirty="0"/>
              <a:t>                     </a:t>
            </a:r>
            <a:r>
              <a:rPr lang="en-GB" sz="3600" b="1" dirty="0"/>
              <a:t>Surveys</a:t>
            </a:r>
          </a:p>
        </p:txBody>
      </p:sp>
      <p:graphicFrame>
        <p:nvGraphicFramePr>
          <p:cNvPr id="5" name="Table 5">
            <a:extLst>
              <a:ext uri="{FF2B5EF4-FFF2-40B4-BE49-F238E27FC236}">
                <a16:creationId xmlns:a16="http://schemas.microsoft.com/office/drawing/2014/main" id="{7BAA79C1-13FD-BDD2-3FE8-C7659FE67D60}"/>
              </a:ext>
            </a:extLst>
          </p:cNvPr>
          <p:cNvGraphicFramePr>
            <a:graphicFrameLocks noGrp="1"/>
          </p:cNvGraphicFramePr>
          <p:nvPr>
            <p:extLst>
              <p:ext uri="{D42A27DB-BD31-4B8C-83A1-F6EECF244321}">
                <p14:modId xmlns:p14="http://schemas.microsoft.com/office/powerpoint/2010/main" val="3047443778"/>
              </p:ext>
            </p:extLst>
          </p:nvPr>
        </p:nvGraphicFramePr>
        <p:xfrm>
          <a:off x="561975" y="1497535"/>
          <a:ext cx="5372100" cy="4357161"/>
        </p:xfrm>
        <a:graphic>
          <a:graphicData uri="http://schemas.openxmlformats.org/drawingml/2006/table">
            <a:tbl>
              <a:tblPr firstRow="1" bandRow="1">
                <a:tableStyleId>{912C8C85-51F0-491E-9774-3900AFEF0FD7}</a:tableStyleId>
              </a:tblPr>
              <a:tblGrid>
                <a:gridCol w="2686050">
                  <a:extLst>
                    <a:ext uri="{9D8B030D-6E8A-4147-A177-3AD203B41FA5}">
                      <a16:colId xmlns:a16="http://schemas.microsoft.com/office/drawing/2014/main" val="3969205107"/>
                    </a:ext>
                  </a:extLst>
                </a:gridCol>
                <a:gridCol w="2686050">
                  <a:extLst>
                    <a:ext uri="{9D8B030D-6E8A-4147-A177-3AD203B41FA5}">
                      <a16:colId xmlns:a16="http://schemas.microsoft.com/office/drawing/2014/main" val="532583757"/>
                    </a:ext>
                  </a:extLst>
                </a:gridCol>
              </a:tblGrid>
              <a:tr h="484129">
                <a:tc>
                  <a:txBody>
                    <a:bodyPr/>
                    <a:lstStyle/>
                    <a:p>
                      <a:r>
                        <a:rPr lang="en-GB" sz="2400" dirty="0">
                          <a:solidFill>
                            <a:schemeClr val="bg1"/>
                          </a:solidFill>
                        </a:rPr>
                        <a:t>Newsletter type</a:t>
                      </a:r>
                    </a:p>
                  </a:txBody>
                  <a:tcPr>
                    <a:solidFill>
                      <a:srgbClr val="28825A"/>
                    </a:solidFill>
                  </a:tcPr>
                </a:tc>
                <a:tc>
                  <a:txBody>
                    <a:bodyPr/>
                    <a:lstStyle/>
                    <a:p>
                      <a:r>
                        <a:rPr lang="en-GB" sz="2400" dirty="0"/>
                        <a:t>Date issued</a:t>
                      </a:r>
                    </a:p>
                  </a:txBody>
                  <a:tcPr>
                    <a:solidFill>
                      <a:srgbClr val="28825A"/>
                    </a:solidFill>
                  </a:tcPr>
                </a:tc>
                <a:extLst>
                  <a:ext uri="{0D108BD9-81ED-4DB2-BD59-A6C34878D82A}">
                    <a16:rowId xmlns:a16="http://schemas.microsoft.com/office/drawing/2014/main" val="3319840339"/>
                  </a:ext>
                </a:extLst>
              </a:tr>
              <a:tr h="484129">
                <a:tc>
                  <a:txBody>
                    <a:bodyPr/>
                    <a:lstStyle/>
                    <a:p>
                      <a:r>
                        <a:rPr lang="en-GB" sz="2400" dirty="0"/>
                        <a:t>Employer 1</a:t>
                      </a:r>
                    </a:p>
                  </a:txBody>
                  <a:tcPr/>
                </a:tc>
                <a:tc>
                  <a:txBody>
                    <a:bodyPr/>
                    <a:lstStyle/>
                    <a:p>
                      <a:r>
                        <a:rPr lang="en-GB" sz="2400" dirty="0"/>
                        <a:t>Feb 2022</a:t>
                      </a:r>
                    </a:p>
                  </a:txBody>
                  <a:tcPr/>
                </a:tc>
                <a:extLst>
                  <a:ext uri="{0D108BD9-81ED-4DB2-BD59-A6C34878D82A}">
                    <a16:rowId xmlns:a16="http://schemas.microsoft.com/office/drawing/2014/main" val="1996593176"/>
                  </a:ext>
                </a:extLst>
              </a:tr>
              <a:tr h="484129">
                <a:tc>
                  <a:txBody>
                    <a:bodyPr/>
                    <a:lstStyle/>
                    <a:p>
                      <a:r>
                        <a:rPr lang="en-GB" sz="2400" dirty="0"/>
                        <a:t>Active member 1</a:t>
                      </a:r>
                    </a:p>
                  </a:txBody>
                  <a:tcPr/>
                </a:tc>
                <a:tc>
                  <a:txBody>
                    <a:bodyPr/>
                    <a:lstStyle/>
                    <a:p>
                      <a:r>
                        <a:rPr lang="en-GB" sz="2400" dirty="0"/>
                        <a:t>April 2022</a:t>
                      </a:r>
                    </a:p>
                  </a:txBody>
                  <a:tcPr/>
                </a:tc>
                <a:extLst>
                  <a:ext uri="{0D108BD9-81ED-4DB2-BD59-A6C34878D82A}">
                    <a16:rowId xmlns:a16="http://schemas.microsoft.com/office/drawing/2014/main" val="2468516177"/>
                  </a:ext>
                </a:extLst>
              </a:tr>
              <a:tr h="484129">
                <a:tc>
                  <a:txBody>
                    <a:bodyPr/>
                    <a:lstStyle/>
                    <a:p>
                      <a:r>
                        <a:rPr lang="en-GB" sz="2400" dirty="0"/>
                        <a:t>Pensioner</a:t>
                      </a:r>
                    </a:p>
                  </a:txBody>
                  <a:tcPr/>
                </a:tc>
                <a:tc>
                  <a:txBody>
                    <a:bodyPr/>
                    <a:lstStyle/>
                    <a:p>
                      <a:r>
                        <a:rPr lang="en-GB" sz="2400" dirty="0"/>
                        <a:t>May 2022</a:t>
                      </a:r>
                    </a:p>
                  </a:txBody>
                  <a:tcPr/>
                </a:tc>
                <a:extLst>
                  <a:ext uri="{0D108BD9-81ED-4DB2-BD59-A6C34878D82A}">
                    <a16:rowId xmlns:a16="http://schemas.microsoft.com/office/drawing/2014/main" val="2340063986"/>
                  </a:ext>
                </a:extLst>
              </a:tr>
              <a:tr h="484129">
                <a:tc>
                  <a:txBody>
                    <a:bodyPr/>
                    <a:lstStyle/>
                    <a:p>
                      <a:r>
                        <a:rPr lang="en-GB" sz="2400" dirty="0"/>
                        <a:t>Employer 2</a:t>
                      </a:r>
                    </a:p>
                  </a:txBody>
                  <a:tcPr/>
                </a:tc>
                <a:tc>
                  <a:txBody>
                    <a:bodyPr/>
                    <a:lstStyle/>
                    <a:p>
                      <a:r>
                        <a:rPr lang="en-GB" sz="2400" dirty="0"/>
                        <a:t>June 2022</a:t>
                      </a:r>
                    </a:p>
                  </a:txBody>
                  <a:tcPr/>
                </a:tc>
                <a:extLst>
                  <a:ext uri="{0D108BD9-81ED-4DB2-BD59-A6C34878D82A}">
                    <a16:rowId xmlns:a16="http://schemas.microsoft.com/office/drawing/2014/main" val="4149556479"/>
                  </a:ext>
                </a:extLst>
              </a:tr>
              <a:tr h="484129">
                <a:tc>
                  <a:txBody>
                    <a:bodyPr/>
                    <a:lstStyle/>
                    <a:p>
                      <a:r>
                        <a:rPr lang="en-GB" sz="2400" dirty="0"/>
                        <a:t>Employer 3</a:t>
                      </a:r>
                    </a:p>
                  </a:txBody>
                  <a:tcPr/>
                </a:tc>
                <a:tc>
                  <a:txBody>
                    <a:bodyPr/>
                    <a:lstStyle/>
                    <a:p>
                      <a:r>
                        <a:rPr lang="en-GB" sz="2400" dirty="0"/>
                        <a:t>September 2022</a:t>
                      </a:r>
                    </a:p>
                  </a:txBody>
                  <a:tcPr/>
                </a:tc>
                <a:extLst>
                  <a:ext uri="{0D108BD9-81ED-4DB2-BD59-A6C34878D82A}">
                    <a16:rowId xmlns:a16="http://schemas.microsoft.com/office/drawing/2014/main" val="698527918"/>
                  </a:ext>
                </a:extLst>
              </a:tr>
              <a:tr h="484129">
                <a:tc>
                  <a:txBody>
                    <a:bodyPr/>
                    <a:lstStyle/>
                    <a:p>
                      <a:r>
                        <a:rPr lang="en-GB" sz="2400" dirty="0"/>
                        <a:t>Deferred</a:t>
                      </a:r>
                    </a:p>
                  </a:txBody>
                  <a:tcPr/>
                </a:tc>
                <a:tc>
                  <a:txBody>
                    <a:bodyPr/>
                    <a:lstStyle/>
                    <a:p>
                      <a:r>
                        <a:rPr lang="en-GB" sz="2400" dirty="0"/>
                        <a:t>December 2022</a:t>
                      </a:r>
                    </a:p>
                  </a:txBody>
                  <a:tcPr/>
                </a:tc>
                <a:extLst>
                  <a:ext uri="{0D108BD9-81ED-4DB2-BD59-A6C34878D82A}">
                    <a16:rowId xmlns:a16="http://schemas.microsoft.com/office/drawing/2014/main" val="1356460049"/>
                  </a:ext>
                </a:extLst>
              </a:tr>
              <a:tr h="484129">
                <a:tc>
                  <a:txBody>
                    <a:bodyPr/>
                    <a:lstStyle/>
                    <a:p>
                      <a:r>
                        <a:rPr lang="en-GB" sz="2400" dirty="0"/>
                        <a:t>Active member 2</a:t>
                      </a:r>
                    </a:p>
                  </a:txBody>
                  <a:tcPr/>
                </a:tc>
                <a:tc>
                  <a:txBody>
                    <a:bodyPr/>
                    <a:lstStyle/>
                    <a:p>
                      <a:r>
                        <a:rPr lang="en-GB" sz="2400" dirty="0"/>
                        <a:t>December 2022</a:t>
                      </a:r>
                    </a:p>
                  </a:txBody>
                  <a:tcPr/>
                </a:tc>
                <a:extLst>
                  <a:ext uri="{0D108BD9-81ED-4DB2-BD59-A6C34878D82A}">
                    <a16:rowId xmlns:a16="http://schemas.microsoft.com/office/drawing/2014/main" val="1747887986"/>
                  </a:ext>
                </a:extLst>
              </a:tr>
              <a:tr h="484129">
                <a:tc>
                  <a:txBody>
                    <a:bodyPr/>
                    <a:lstStyle/>
                    <a:p>
                      <a:r>
                        <a:rPr lang="en-GB" sz="2400" dirty="0"/>
                        <a:t>Employer 4</a:t>
                      </a:r>
                    </a:p>
                  </a:txBody>
                  <a:tcPr/>
                </a:tc>
                <a:tc>
                  <a:txBody>
                    <a:bodyPr/>
                    <a:lstStyle/>
                    <a:p>
                      <a:r>
                        <a:rPr lang="en-GB" sz="2400" dirty="0"/>
                        <a:t>December 2022</a:t>
                      </a:r>
                    </a:p>
                  </a:txBody>
                  <a:tcPr/>
                </a:tc>
                <a:extLst>
                  <a:ext uri="{0D108BD9-81ED-4DB2-BD59-A6C34878D82A}">
                    <a16:rowId xmlns:a16="http://schemas.microsoft.com/office/drawing/2014/main" val="1035554826"/>
                  </a:ext>
                </a:extLst>
              </a:tr>
            </a:tbl>
          </a:graphicData>
        </a:graphic>
      </p:graphicFrame>
      <p:graphicFrame>
        <p:nvGraphicFramePr>
          <p:cNvPr id="8" name="Table 5">
            <a:extLst>
              <a:ext uri="{FF2B5EF4-FFF2-40B4-BE49-F238E27FC236}">
                <a16:creationId xmlns:a16="http://schemas.microsoft.com/office/drawing/2014/main" id="{7C5FFD74-B029-449A-D623-50B355B85773}"/>
              </a:ext>
            </a:extLst>
          </p:cNvPr>
          <p:cNvGraphicFramePr>
            <a:graphicFrameLocks noGrp="1"/>
          </p:cNvGraphicFramePr>
          <p:nvPr>
            <p:extLst>
              <p:ext uri="{D42A27DB-BD31-4B8C-83A1-F6EECF244321}">
                <p14:modId xmlns:p14="http://schemas.microsoft.com/office/powerpoint/2010/main" val="3552129727"/>
              </p:ext>
            </p:extLst>
          </p:nvPr>
        </p:nvGraphicFramePr>
        <p:xfrm>
          <a:off x="6610350" y="1497535"/>
          <a:ext cx="5372100" cy="1936516"/>
        </p:xfrm>
        <a:graphic>
          <a:graphicData uri="http://schemas.openxmlformats.org/drawingml/2006/table">
            <a:tbl>
              <a:tblPr firstRow="1" bandRow="1">
                <a:tableStyleId>{912C8C85-51F0-491E-9774-3900AFEF0FD7}</a:tableStyleId>
              </a:tblPr>
              <a:tblGrid>
                <a:gridCol w="2686050">
                  <a:extLst>
                    <a:ext uri="{9D8B030D-6E8A-4147-A177-3AD203B41FA5}">
                      <a16:colId xmlns:a16="http://schemas.microsoft.com/office/drawing/2014/main" val="3969205107"/>
                    </a:ext>
                  </a:extLst>
                </a:gridCol>
                <a:gridCol w="2686050">
                  <a:extLst>
                    <a:ext uri="{9D8B030D-6E8A-4147-A177-3AD203B41FA5}">
                      <a16:colId xmlns:a16="http://schemas.microsoft.com/office/drawing/2014/main" val="532583757"/>
                    </a:ext>
                  </a:extLst>
                </a:gridCol>
              </a:tblGrid>
              <a:tr h="484129">
                <a:tc>
                  <a:txBody>
                    <a:bodyPr/>
                    <a:lstStyle/>
                    <a:p>
                      <a:r>
                        <a:rPr lang="en-GB" sz="2400" dirty="0">
                          <a:solidFill>
                            <a:schemeClr val="bg1"/>
                          </a:solidFill>
                        </a:rPr>
                        <a:t>Survey type</a:t>
                      </a:r>
                    </a:p>
                  </a:txBody>
                  <a:tcPr>
                    <a:solidFill>
                      <a:srgbClr val="28825A"/>
                    </a:solidFill>
                  </a:tcPr>
                </a:tc>
                <a:tc>
                  <a:txBody>
                    <a:bodyPr/>
                    <a:lstStyle/>
                    <a:p>
                      <a:r>
                        <a:rPr lang="en-GB" sz="2400" dirty="0"/>
                        <a:t>Date issued</a:t>
                      </a:r>
                    </a:p>
                  </a:txBody>
                  <a:tcPr>
                    <a:solidFill>
                      <a:srgbClr val="28825A"/>
                    </a:solidFill>
                  </a:tcPr>
                </a:tc>
                <a:extLst>
                  <a:ext uri="{0D108BD9-81ED-4DB2-BD59-A6C34878D82A}">
                    <a16:rowId xmlns:a16="http://schemas.microsoft.com/office/drawing/2014/main" val="3319840339"/>
                  </a:ext>
                </a:extLst>
              </a:tr>
              <a:tr h="484129">
                <a:tc>
                  <a:txBody>
                    <a:bodyPr/>
                    <a:lstStyle/>
                    <a:p>
                      <a:r>
                        <a:rPr lang="en-GB" sz="2400" dirty="0"/>
                        <a:t>Employer</a:t>
                      </a:r>
                    </a:p>
                  </a:txBody>
                  <a:tcPr/>
                </a:tc>
                <a:tc>
                  <a:txBody>
                    <a:bodyPr/>
                    <a:lstStyle/>
                    <a:p>
                      <a:r>
                        <a:rPr lang="en-GB" sz="2400" dirty="0"/>
                        <a:t>May 2022</a:t>
                      </a:r>
                    </a:p>
                  </a:txBody>
                  <a:tcPr/>
                </a:tc>
                <a:extLst>
                  <a:ext uri="{0D108BD9-81ED-4DB2-BD59-A6C34878D82A}">
                    <a16:rowId xmlns:a16="http://schemas.microsoft.com/office/drawing/2014/main" val="1996593176"/>
                  </a:ext>
                </a:extLst>
              </a:tr>
              <a:tr h="484129">
                <a:tc>
                  <a:txBody>
                    <a:bodyPr/>
                    <a:lstStyle/>
                    <a:p>
                      <a:r>
                        <a:rPr lang="en-GB" sz="2400" dirty="0"/>
                        <a:t>Active member</a:t>
                      </a:r>
                    </a:p>
                  </a:txBody>
                  <a:tcPr/>
                </a:tc>
                <a:tc>
                  <a:txBody>
                    <a:bodyPr/>
                    <a:lstStyle/>
                    <a:p>
                      <a:r>
                        <a:rPr lang="en-GB" sz="2400" dirty="0"/>
                        <a:t>June 2022</a:t>
                      </a:r>
                    </a:p>
                  </a:txBody>
                  <a:tcPr/>
                </a:tc>
                <a:extLst>
                  <a:ext uri="{0D108BD9-81ED-4DB2-BD59-A6C34878D82A}">
                    <a16:rowId xmlns:a16="http://schemas.microsoft.com/office/drawing/2014/main" val="2468516177"/>
                  </a:ext>
                </a:extLst>
              </a:tr>
              <a:tr h="484129">
                <a:tc>
                  <a:txBody>
                    <a:bodyPr/>
                    <a:lstStyle/>
                    <a:p>
                      <a:r>
                        <a:rPr lang="en-GB" sz="2400" dirty="0"/>
                        <a:t>Pensioner</a:t>
                      </a:r>
                    </a:p>
                  </a:txBody>
                  <a:tcPr/>
                </a:tc>
                <a:tc>
                  <a:txBody>
                    <a:bodyPr/>
                    <a:lstStyle/>
                    <a:p>
                      <a:r>
                        <a:rPr lang="en-GB" sz="2400" dirty="0"/>
                        <a:t>July 2022</a:t>
                      </a:r>
                    </a:p>
                  </a:txBody>
                  <a:tcPr/>
                </a:tc>
                <a:extLst>
                  <a:ext uri="{0D108BD9-81ED-4DB2-BD59-A6C34878D82A}">
                    <a16:rowId xmlns:a16="http://schemas.microsoft.com/office/drawing/2014/main" val="2340063986"/>
                  </a:ext>
                </a:extLst>
              </a:tr>
            </a:tbl>
          </a:graphicData>
        </a:graphic>
      </p:graphicFrame>
      <p:sp>
        <p:nvSpPr>
          <p:cNvPr id="3" name="TextBox 2">
            <a:extLst>
              <a:ext uri="{FF2B5EF4-FFF2-40B4-BE49-F238E27FC236}">
                <a16:creationId xmlns:a16="http://schemas.microsoft.com/office/drawing/2014/main" id="{86E123E7-3D5B-D788-5A7A-8EAA0BA75FD5}"/>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149747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0D9C-0883-7E53-4F62-A1AD34B08163}"/>
              </a:ext>
            </a:extLst>
          </p:cNvPr>
          <p:cNvSpPr>
            <a:spLocks noGrp="1"/>
          </p:cNvSpPr>
          <p:nvPr>
            <p:ph type="title"/>
          </p:nvPr>
        </p:nvSpPr>
        <p:spPr>
          <a:xfrm>
            <a:off x="838200" y="172402"/>
            <a:ext cx="10515600" cy="894715"/>
          </a:xfrm>
        </p:spPr>
        <p:txBody>
          <a:bodyPr>
            <a:normAutofit/>
          </a:bodyPr>
          <a:lstStyle/>
          <a:p>
            <a:r>
              <a:rPr lang="en-GB" sz="3600" b="1" dirty="0"/>
              <a:t>Forms</a:t>
            </a:r>
          </a:p>
        </p:txBody>
      </p:sp>
      <p:sp>
        <p:nvSpPr>
          <p:cNvPr id="3" name="Content Placeholder 2">
            <a:extLst>
              <a:ext uri="{FF2B5EF4-FFF2-40B4-BE49-F238E27FC236}">
                <a16:creationId xmlns:a16="http://schemas.microsoft.com/office/drawing/2014/main" id="{0D74F1DE-3B34-8EBE-311F-15F277E4B4CD}"/>
              </a:ext>
            </a:extLst>
          </p:cNvPr>
          <p:cNvSpPr>
            <a:spLocks noGrp="1"/>
          </p:cNvSpPr>
          <p:nvPr>
            <p:ph idx="1"/>
          </p:nvPr>
        </p:nvSpPr>
        <p:spPr>
          <a:xfrm>
            <a:off x="923925" y="1067117"/>
            <a:ext cx="6433875" cy="5209858"/>
          </a:xfrm>
        </p:spPr>
        <p:txBody>
          <a:bodyPr>
            <a:normAutofit lnSpcReduction="10000"/>
          </a:bodyPr>
          <a:lstStyle/>
          <a:p>
            <a:pPr marL="0" indent="0" algn="l">
              <a:buNone/>
            </a:pPr>
            <a:r>
              <a:rPr lang="en-GB" sz="2400" b="0" i="0" dirty="0">
                <a:solidFill>
                  <a:srgbClr val="000000"/>
                </a:solidFill>
                <a:effectLst/>
                <a:latin typeface="Inter"/>
              </a:rPr>
              <a:t>We now provide employer forms as:</a:t>
            </a:r>
          </a:p>
          <a:p>
            <a:pPr marL="0" indent="0" algn="l">
              <a:buNone/>
            </a:pPr>
            <a:endParaRPr lang="en-GB" sz="2400" b="0" i="0" dirty="0">
              <a:solidFill>
                <a:srgbClr val="000000"/>
              </a:solidFill>
              <a:effectLst/>
              <a:latin typeface="Inter"/>
            </a:endParaRPr>
          </a:p>
          <a:p>
            <a:pPr marL="0" indent="0" algn="l">
              <a:buNone/>
            </a:pPr>
            <a:r>
              <a:rPr lang="en-GB" sz="2400" b="0" i="0" dirty="0">
                <a:solidFill>
                  <a:srgbClr val="000000"/>
                </a:solidFill>
                <a:effectLst/>
                <a:latin typeface="Inter"/>
              </a:rPr>
              <a:t>1. Standard PDF - to print, complete and send.</a:t>
            </a:r>
          </a:p>
          <a:p>
            <a:pPr marL="0" indent="0" algn="l">
              <a:buNone/>
            </a:pPr>
            <a:r>
              <a:rPr lang="en-GB" sz="2400" b="0" i="0" dirty="0">
                <a:solidFill>
                  <a:srgbClr val="000000"/>
                </a:solidFill>
                <a:effectLst/>
                <a:latin typeface="Inter"/>
              </a:rPr>
              <a:t>2. Editable PDF - complete the form online and send via email</a:t>
            </a:r>
          </a:p>
          <a:p>
            <a:pPr marL="0" indent="0" algn="l">
              <a:buNone/>
            </a:pPr>
            <a:endParaRPr lang="en-GB" sz="2400" b="0" i="0" dirty="0">
              <a:solidFill>
                <a:srgbClr val="000000"/>
              </a:solidFill>
              <a:effectLst/>
              <a:latin typeface="Inter"/>
            </a:endParaRPr>
          </a:p>
          <a:p>
            <a:pPr marL="0" indent="0">
              <a:buNone/>
            </a:pPr>
            <a:r>
              <a:rPr lang="en-GB" sz="2400" dirty="0"/>
              <a:t>We can accept employer forms via email without the need for a handwritten signature if the email is sent: </a:t>
            </a:r>
          </a:p>
          <a:p>
            <a:pPr marL="0" indent="0">
              <a:buNone/>
            </a:pPr>
            <a:r>
              <a:rPr lang="en-GB" sz="2400" dirty="0"/>
              <a:t>• By a contact at the employer who is listed on the authorised signatories list, and </a:t>
            </a:r>
          </a:p>
          <a:p>
            <a:pPr marL="0" indent="0">
              <a:buNone/>
            </a:pPr>
            <a:r>
              <a:rPr lang="en-GB" sz="2400" dirty="0"/>
              <a:t>• From an employer email address e.g., John.smith@eastsussex.gov.uk</a:t>
            </a:r>
          </a:p>
        </p:txBody>
      </p:sp>
      <p:pic>
        <p:nvPicPr>
          <p:cNvPr id="5" name="Picture 4">
            <a:extLst>
              <a:ext uri="{FF2B5EF4-FFF2-40B4-BE49-F238E27FC236}">
                <a16:creationId xmlns:a16="http://schemas.microsoft.com/office/drawing/2014/main" id="{05AD18BA-6DB6-DFFE-412F-AC910426E8A1}"/>
              </a:ext>
            </a:extLst>
          </p:cNvPr>
          <p:cNvPicPr>
            <a:picLocks noChangeAspect="1"/>
          </p:cNvPicPr>
          <p:nvPr/>
        </p:nvPicPr>
        <p:blipFill>
          <a:blip r:embed="rId3"/>
          <a:stretch>
            <a:fillRect/>
          </a:stretch>
        </p:blipFill>
        <p:spPr>
          <a:xfrm>
            <a:off x="7684124" y="1067117"/>
            <a:ext cx="3996000" cy="5480026"/>
          </a:xfrm>
          <a:prstGeom prst="rect">
            <a:avLst/>
          </a:prstGeom>
        </p:spPr>
      </p:pic>
      <p:sp>
        <p:nvSpPr>
          <p:cNvPr id="4" name="TextBox 3">
            <a:extLst>
              <a:ext uri="{FF2B5EF4-FFF2-40B4-BE49-F238E27FC236}">
                <a16:creationId xmlns:a16="http://schemas.microsoft.com/office/drawing/2014/main" id="{A422EC82-23E5-758D-D791-CAF228824866}"/>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130984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2FE1-7B54-9C25-2CA7-FA06959E764B}"/>
              </a:ext>
            </a:extLst>
          </p:cNvPr>
          <p:cNvSpPr>
            <a:spLocks noGrp="1"/>
          </p:cNvSpPr>
          <p:nvPr>
            <p:ph type="title"/>
          </p:nvPr>
        </p:nvSpPr>
        <p:spPr>
          <a:xfrm>
            <a:off x="727491" y="365125"/>
            <a:ext cx="6619240" cy="894715"/>
          </a:xfrm>
        </p:spPr>
        <p:txBody>
          <a:bodyPr>
            <a:noAutofit/>
          </a:bodyPr>
          <a:lstStyle/>
          <a:p>
            <a:r>
              <a:rPr lang="en-GB" sz="3600" b="1" dirty="0"/>
              <a:t>Website </a:t>
            </a:r>
            <a:br>
              <a:rPr lang="en-GB" sz="3600" b="1" dirty="0"/>
            </a:br>
            <a:r>
              <a:rPr lang="en-GB" sz="3600" b="1" dirty="0"/>
              <a:t>– My Pension</a:t>
            </a:r>
          </a:p>
        </p:txBody>
      </p:sp>
      <p:sp>
        <p:nvSpPr>
          <p:cNvPr id="3" name="Content Placeholder 2">
            <a:extLst>
              <a:ext uri="{FF2B5EF4-FFF2-40B4-BE49-F238E27FC236}">
                <a16:creationId xmlns:a16="http://schemas.microsoft.com/office/drawing/2014/main" id="{C0C521C6-A0B9-9ED4-5856-989F6544AD1B}"/>
              </a:ext>
            </a:extLst>
          </p:cNvPr>
          <p:cNvSpPr>
            <a:spLocks noGrp="1"/>
          </p:cNvSpPr>
          <p:nvPr>
            <p:ph idx="1"/>
          </p:nvPr>
        </p:nvSpPr>
        <p:spPr>
          <a:xfrm>
            <a:off x="5516946" y="6255691"/>
            <a:ext cx="6508531" cy="474367"/>
          </a:xfrm>
        </p:spPr>
        <p:txBody>
          <a:bodyPr>
            <a:normAutofit lnSpcReduction="10000"/>
          </a:bodyPr>
          <a:lstStyle/>
          <a:p>
            <a:pPr marL="0" indent="0">
              <a:buNone/>
            </a:pPr>
            <a:r>
              <a:rPr lang="en-GB" b="1" dirty="0"/>
              <a:t>https://mypension.eastsussex.gov.uk/</a:t>
            </a:r>
          </a:p>
        </p:txBody>
      </p:sp>
      <p:pic>
        <p:nvPicPr>
          <p:cNvPr id="5" name="Picture 4">
            <a:hlinkClick r:id="rId3"/>
            <a:extLst>
              <a:ext uri="{FF2B5EF4-FFF2-40B4-BE49-F238E27FC236}">
                <a16:creationId xmlns:a16="http://schemas.microsoft.com/office/drawing/2014/main" id="{F1041DE5-607D-15B0-E37F-89C607524643}"/>
              </a:ext>
            </a:extLst>
          </p:cNvPr>
          <p:cNvPicPr>
            <a:picLocks noChangeAspect="1"/>
          </p:cNvPicPr>
          <p:nvPr/>
        </p:nvPicPr>
        <p:blipFill>
          <a:blip r:embed="rId4"/>
          <a:stretch>
            <a:fillRect/>
          </a:stretch>
        </p:blipFill>
        <p:spPr>
          <a:xfrm>
            <a:off x="3907221" y="365125"/>
            <a:ext cx="7344000" cy="5961231"/>
          </a:xfrm>
          <a:prstGeom prst="rect">
            <a:avLst/>
          </a:prstGeom>
        </p:spPr>
      </p:pic>
      <p:sp>
        <p:nvSpPr>
          <p:cNvPr id="4" name="TextBox 3">
            <a:extLst>
              <a:ext uri="{FF2B5EF4-FFF2-40B4-BE49-F238E27FC236}">
                <a16:creationId xmlns:a16="http://schemas.microsoft.com/office/drawing/2014/main" id="{67ECF8BB-0A1E-7F5C-52B6-5382ACEDF790}"/>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201291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2FE1-7B54-9C25-2CA7-FA06959E764B}"/>
              </a:ext>
            </a:extLst>
          </p:cNvPr>
          <p:cNvSpPr>
            <a:spLocks noGrp="1"/>
          </p:cNvSpPr>
          <p:nvPr>
            <p:ph type="title"/>
          </p:nvPr>
        </p:nvSpPr>
        <p:spPr>
          <a:xfrm>
            <a:off x="838200" y="202064"/>
            <a:ext cx="10515600" cy="894715"/>
          </a:xfrm>
        </p:spPr>
        <p:txBody>
          <a:bodyPr>
            <a:normAutofit/>
          </a:bodyPr>
          <a:lstStyle/>
          <a:p>
            <a:r>
              <a:rPr lang="en-GB" sz="3600" b="1" dirty="0"/>
              <a:t>Website – East Sussex Pension Fund</a:t>
            </a:r>
          </a:p>
        </p:txBody>
      </p:sp>
      <p:sp>
        <p:nvSpPr>
          <p:cNvPr id="3" name="Content Placeholder 2">
            <a:extLst>
              <a:ext uri="{FF2B5EF4-FFF2-40B4-BE49-F238E27FC236}">
                <a16:creationId xmlns:a16="http://schemas.microsoft.com/office/drawing/2014/main" id="{C0C521C6-A0B9-9ED4-5856-989F6544AD1B}"/>
              </a:ext>
            </a:extLst>
          </p:cNvPr>
          <p:cNvSpPr>
            <a:spLocks noGrp="1"/>
          </p:cNvSpPr>
          <p:nvPr>
            <p:ph idx="1"/>
          </p:nvPr>
        </p:nvSpPr>
        <p:spPr>
          <a:xfrm>
            <a:off x="6720840" y="6289407"/>
            <a:ext cx="5471160" cy="568593"/>
          </a:xfrm>
        </p:spPr>
        <p:txBody>
          <a:bodyPr>
            <a:normAutofit fontScale="92500"/>
          </a:bodyPr>
          <a:lstStyle/>
          <a:p>
            <a:pPr marL="0" indent="0">
              <a:buNone/>
            </a:pPr>
            <a:r>
              <a:rPr lang="en-GB" b="1" dirty="0"/>
              <a:t>www.eastsussexpensionfund.org</a:t>
            </a:r>
          </a:p>
        </p:txBody>
      </p:sp>
      <p:pic>
        <p:nvPicPr>
          <p:cNvPr id="7" name="Picture 6">
            <a:hlinkClick r:id="rId3"/>
            <a:extLst>
              <a:ext uri="{FF2B5EF4-FFF2-40B4-BE49-F238E27FC236}">
                <a16:creationId xmlns:a16="http://schemas.microsoft.com/office/drawing/2014/main" id="{7FF29C14-E7FD-9869-B9E8-C56B2ECB143F}"/>
              </a:ext>
            </a:extLst>
          </p:cNvPr>
          <p:cNvPicPr>
            <a:picLocks noChangeAspect="1"/>
          </p:cNvPicPr>
          <p:nvPr/>
        </p:nvPicPr>
        <p:blipFill>
          <a:blip r:embed="rId4"/>
          <a:stretch>
            <a:fillRect/>
          </a:stretch>
        </p:blipFill>
        <p:spPr>
          <a:xfrm>
            <a:off x="1050333" y="1300113"/>
            <a:ext cx="9000000" cy="4609385"/>
          </a:xfrm>
          <a:prstGeom prst="rect">
            <a:avLst/>
          </a:prstGeom>
        </p:spPr>
      </p:pic>
      <p:sp>
        <p:nvSpPr>
          <p:cNvPr id="4" name="TextBox 3">
            <a:extLst>
              <a:ext uri="{FF2B5EF4-FFF2-40B4-BE49-F238E27FC236}">
                <a16:creationId xmlns:a16="http://schemas.microsoft.com/office/drawing/2014/main" id="{74AFB75B-86E2-D750-516C-1702EA0386D7}"/>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197839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AE2C-929E-005F-089E-966C6E1CD873}"/>
              </a:ext>
            </a:extLst>
          </p:cNvPr>
          <p:cNvSpPr>
            <a:spLocks noGrp="1"/>
          </p:cNvSpPr>
          <p:nvPr>
            <p:ph type="title"/>
          </p:nvPr>
        </p:nvSpPr>
        <p:spPr>
          <a:xfrm>
            <a:off x="838200" y="253259"/>
            <a:ext cx="10515600" cy="894715"/>
          </a:xfrm>
        </p:spPr>
        <p:txBody>
          <a:bodyPr>
            <a:normAutofit/>
          </a:bodyPr>
          <a:lstStyle/>
          <a:p>
            <a:r>
              <a:rPr lang="en-GB" sz="3600" b="1" dirty="0"/>
              <a:t>Website performance</a:t>
            </a:r>
          </a:p>
        </p:txBody>
      </p:sp>
      <p:sp>
        <p:nvSpPr>
          <p:cNvPr id="3" name="Content Placeholder 2">
            <a:extLst>
              <a:ext uri="{FF2B5EF4-FFF2-40B4-BE49-F238E27FC236}">
                <a16:creationId xmlns:a16="http://schemas.microsoft.com/office/drawing/2014/main" id="{7BEE0407-C393-3BD2-1F76-FEA33D6340FB}"/>
              </a:ext>
            </a:extLst>
          </p:cNvPr>
          <p:cNvSpPr>
            <a:spLocks noGrp="1"/>
          </p:cNvSpPr>
          <p:nvPr>
            <p:ph idx="1"/>
          </p:nvPr>
        </p:nvSpPr>
        <p:spPr>
          <a:xfrm>
            <a:off x="838200" y="1259840"/>
            <a:ext cx="10515600" cy="2199005"/>
          </a:xfrm>
        </p:spPr>
        <p:txBody>
          <a:bodyPr/>
          <a:lstStyle/>
          <a:p>
            <a:r>
              <a:rPr lang="en-GB" dirty="0"/>
              <a:t>ESPF launched a new website in September 2021</a:t>
            </a:r>
          </a:p>
          <a:p>
            <a:r>
              <a:rPr lang="en-GB" dirty="0"/>
              <a:t>Online access to information is critical in today’s world and we’ve spent a lot of time this year building on the content </a:t>
            </a:r>
          </a:p>
        </p:txBody>
      </p:sp>
      <p:graphicFrame>
        <p:nvGraphicFramePr>
          <p:cNvPr id="6" name="Chart 5">
            <a:extLst>
              <a:ext uri="{FF2B5EF4-FFF2-40B4-BE49-F238E27FC236}">
                <a16:creationId xmlns:a16="http://schemas.microsoft.com/office/drawing/2014/main" id="{18CBBB75-B8D9-4849-7794-1239EB7FA95F}"/>
              </a:ext>
            </a:extLst>
          </p:cNvPr>
          <p:cNvGraphicFramePr/>
          <p:nvPr>
            <p:extLst>
              <p:ext uri="{D42A27DB-BD31-4B8C-83A1-F6EECF244321}">
                <p14:modId xmlns:p14="http://schemas.microsoft.com/office/powerpoint/2010/main" val="2507924151"/>
              </p:ext>
            </p:extLst>
          </p:nvPr>
        </p:nvGraphicFramePr>
        <p:xfrm>
          <a:off x="1165225" y="2990850"/>
          <a:ext cx="4778375" cy="3166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8A5E12D-8BEE-4026-BEF9-B2B4B60E8C39}"/>
              </a:ext>
            </a:extLst>
          </p:cNvPr>
          <p:cNvGraphicFramePr>
            <a:graphicFrameLocks/>
          </p:cNvGraphicFramePr>
          <p:nvPr>
            <p:extLst>
              <p:ext uri="{D42A27DB-BD31-4B8C-83A1-F6EECF244321}">
                <p14:modId xmlns:p14="http://schemas.microsoft.com/office/powerpoint/2010/main" val="2132659648"/>
              </p:ext>
            </p:extLst>
          </p:nvPr>
        </p:nvGraphicFramePr>
        <p:xfrm>
          <a:off x="6761479" y="2990850"/>
          <a:ext cx="4592321" cy="304419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DAC405F-950C-79F9-563E-2BD5BB9F1768}"/>
              </a:ext>
            </a:extLst>
          </p:cNvPr>
          <p:cNvSpPr txBox="1"/>
          <p:nvPr/>
        </p:nvSpPr>
        <p:spPr>
          <a:xfrm>
            <a:off x="8761298" y="29517"/>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68079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931</TotalTime>
  <Words>2460</Words>
  <Application>Microsoft Office PowerPoint</Application>
  <PresentationFormat>Widescreen</PresentationFormat>
  <Paragraphs>293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Inter</vt:lpstr>
      <vt:lpstr>Office Theme</vt:lpstr>
      <vt:lpstr>Communication</vt:lpstr>
      <vt:lpstr>Communication objectives</vt:lpstr>
      <vt:lpstr>Key communication messages for employers</vt:lpstr>
      <vt:lpstr>Communication methods </vt:lpstr>
      <vt:lpstr>Newsletters                      Surveys</vt:lpstr>
      <vt:lpstr>Forms</vt:lpstr>
      <vt:lpstr>Website  – My Pension</vt:lpstr>
      <vt:lpstr>Website – East Sussex Pension Fund</vt:lpstr>
      <vt:lpstr>Website performance</vt:lpstr>
      <vt:lpstr>Website – LGPS member site</vt:lpstr>
      <vt:lpstr>Employer Toolkit</vt:lpstr>
      <vt:lpstr>What is it?</vt:lpstr>
      <vt:lpstr>What’s included?</vt:lpstr>
      <vt:lpstr>How do the toolkit documents look?  </vt:lpstr>
      <vt:lpstr>Where is it?</vt:lpstr>
      <vt:lpstr>Looking ahead</vt:lpstr>
      <vt:lpstr>How can you help us?</vt:lpstr>
      <vt:lpstr>www.eastsussexpensionfund.org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Lavelle</dc:creator>
  <cp:lastModifiedBy>Paul Linfield</cp:lastModifiedBy>
  <cp:revision>77</cp:revision>
  <cp:lastPrinted>2022-10-21T09:34:26Z</cp:lastPrinted>
  <dcterms:created xsi:type="dcterms:W3CDTF">2022-02-21T15:41:53Z</dcterms:created>
  <dcterms:modified xsi:type="dcterms:W3CDTF">2022-12-12T10:38:28Z</dcterms:modified>
</cp:coreProperties>
</file>